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4" r:id="rId2"/>
    <p:sldId id="295" r:id="rId3"/>
    <p:sldId id="265" r:id="rId4"/>
    <p:sldId id="258" r:id="rId5"/>
    <p:sldId id="292" r:id="rId6"/>
    <p:sldId id="271" r:id="rId7"/>
    <p:sldId id="296" r:id="rId8"/>
    <p:sldId id="272" r:id="rId9"/>
    <p:sldId id="297" r:id="rId10"/>
    <p:sldId id="276" r:id="rId11"/>
    <p:sldId id="277" r:id="rId12"/>
    <p:sldId id="303" r:id="rId13"/>
    <p:sldId id="278" r:id="rId14"/>
    <p:sldId id="304" r:id="rId15"/>
    <p:sldId id="307" r:id="rId16"/>
    <p:sldId id="279" r:id="rId17"/>
    <p:sldId id="308" r:id="rId18"/>
    <p:sldId id="280" r:id="rId19"/>
    <p:sldId id="306" r:id="rId20"/>
    <p:sldId id="298" r:id="rId21"/>
    <p:sldId id="281" r:id="rId22"/>
    <p:sldId id="282" r:id="rId23"/>
    <p:sldId id="309" r:id="rId24"/>
    <p:sldId id="312" r:id="rId25"/>
    <p:sldId id="301" r:id="rId26"/>
    <p:sldId id="294" r:id="rId27"/>
    <p:sldId id="293" r:id="rId28"/>
    <p:sldId id="313" r:id="rId29"/>
  </p:sldIdLst>
  <p:sldSz cx="9144000" cy="5143500" type="screen16x9"/>
  <p:notesSz cx="6858000" cy="9144000"/>
  <p:defaultTextStyle>
    <a:defPPr>
      <a:defRPr lang="de-DE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27" autoAdjust="0"/>
    <p:restoredTop sz="95226" autoAdjust="0"/>
  </p:normalViewPr>
  <p:slideViewPr>
    <p:cSldViewPr snapToObjects="1">
      <p:cViewPr varScale="1">
        <p:scale>
          <a:sx n="105" d="100"/>
          <a:sy n="105" d="100"/>
        </p:scale>
        <p:origin x="1253" y="7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</p:sldLst>
  </p:outlin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4.xml"/><Relationship Id="rId18" Type="http://schemas.openxmlformats.org/officeDocument/2006/relationships/slide" Target="slides/slide22.xml"/><Relationship Id="rId3" Type="http://schemas.openxmlformats.org/officeDocument/2006/relationships/slide" Target="slides/slide3.xml"/><Relationship Id="rId21" Type="http://schemas.openxmlformats.org/officeDocument/2006/relationships/slide" Target="slides/slide27.xml"/><Relationship Id="rId7" Type="http://schemas.openxmlformats.org/officeDocument/2006/relationships/slide" Target="slides/slide7.xml"/><Relationship Id="rId12" Type="http://schemas.openxmlformats.org/officeDocument/2006/relationships/slide" Target="slides/slide13.xml"/><Relationship Id="rId17" Type="http://schemas.openxmlformats.org/officeDocument/2006/relationships/slide" Target="slides/slide21.xml"/><Relationship Id="rId2" Type="http://schemas.openxmlformats.org/officeDocument/2006/relationships/slide" Target="slides/slide2.xml"/><Relationship Id="rId16" Type="http://schemas.openxmlformats.org/officeDocument/2006/relationships/slide" Target="slides/slide19.xml"/><Relationship Id="rId20" Type="http://schemas.openxmlformats.org/officeDocument/2006/relationships/slide" Target="slides/slide26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2.xml"/><Relationship Id="rId5" Type="http://schemas.openxmlformats.org/officeDocument/2006/relationships/slide" Target="slides/slide5.xml"/><Relationship Id="rId15" Type="http://schemas.openxmlformats.org/officeDocument/2006/relationships/slide" Target="slides/slide18.xml"/><Relationship Id="rId10" Type="http://schemas.openxmlformats.org/officeDocument/2006/relationships/slide" Target="slides/slide11.xml"/><Relationship Id="rId19" Type="http://schemas.openxmlformats.org/officeDocument/2006/relationships/slide" Target="slides/slide24.xml"/><Relationship Id="rId4" Type="http://schemas.openxmlformats.org/officeDocument/2006/relationships/slide" Target="slides/slide4.xml"/><Relationship Id="rId9" Type="http://schemas.openxmlformats.org/officeDocument/2006/relationships/slide" Target="slides/slide10.xml"/><Relationship Id="rId14" Type="http://schemas.openxmlformats.org/officeDocument/2006/relationships/slide" Target="slides/slide16.xml"/><Relationship Id="rId22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D72879B-2BC0-9681-CE9E-1CC0EBA4E4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FE6D3F2-236C-5FFC-6F2D-B10063DDE6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BCCA5-689E-4D4B-9DC7-14B897287748}" type="datetimeFigureOut">
              <a:rPr lang="de-DE" smtClean="0"/>
              <a:t>13.02.2024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C8CC22-5524-D52E-FF47-EC48BD93CB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422D89-EE99-9D08-F9E8-15673D9745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F640F-76BC-4CB6-B11D-AF41C5976B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2436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11:34:30.7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29 24575,'7'0'0,"8"1"0,16 1 0,21 1 0,20-1 0,14-1 0,11 0 0,12-2 0,2-1 0,-43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57EE4B7-6AA5-75B6-A04E-8E833AC072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AB5919-C53A-2CEA-532B-0A4886713C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07E563C-663C-472E-9C4A-2C09A49AA193}" type="datetimeFigureOut">
              <a:rPr lang="de-DE"/>
              <a:pPr>
                <a:defRPr/>
              </a:pPr>
              <a:t>13.02.2024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341B89EA-A120-9FD3-EDBA-A86EF2B5AF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460EDCB4-A8C0-9A08-F839-9F2ACFCD7D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1AC5A9-A992-4A75-8C7A-42FE3F0408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914782-A664-575A-C954-C35903F176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49A4FA-D077-48C4-9473-D1F6931F66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600" cy="359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434" name="CustomShape 3"/>
          <p:cNvSpPr/>
          <p:nvPr/>
        </p:nvSpPr>
        <p:spPr>
          <a:xfrm>
            <a:off x="3884760" y="8685360"/>
            <a:ext cx="297000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49A4FA-D077-48C4-9473-D1F6931F66CB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011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49A4FA-D077-48C4-9473-D1F6931F66CB}" type="slidenum">
              <a:rPr lang="de-DE" smtClean="0"/>
              <a:pPr>
                <a:defRPr/>
              </a:pPr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9783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>
            <a:extLst>
              <a:ext uri="{FF2B5EF4-FFF2-40B4-BE49-F238E27FC236}">
                <a16:creationId xmlns:a16="http://schemas.microsoft.com/office/drawing/2014/main" id="{3D95ACD6-828C-370D-C612-83196392C1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98850"/>
            <a:ext cx="250507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8">
            <a:extLst>
              <a:ext uri="{FF2B5EF4-FFF2-40B4-BE49-F238E27FC236}">
                <a16:creationId xmlns:a16="http://schemas.microsoft.com/office/drawing/2014/main" id="{FEA7B4AA-C97C-762C-B27A-A5570C37B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0"/>
            <a:ext cx="1441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8000" y="4230000"/>
            <a:ext cx="7560000" cy="324000"/>
          </a:xfrm>
        </p:spPr>
        <p:txBody>
          <a:bodyPr/>
          <a:lstStyle>
            <a:lvl1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1pPr>
            <a:lvl2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2pPr>
            <a:lvl3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3pPr>
            <a:lvl4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4pPr>
            <a:lvl5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5pPr>
            <a:lvl6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6pPr>
            <a:lvl7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7pPr>
            <a:lvl8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8pPr>
            <a:lvl9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2" name="Bildplatzhalter 21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>
          <a:xfrm>
            <a:off x="468000" y="3895200"/>
            <a:ext cx="3527936" cy="324000"/>
          </a:xfrm>
        </p:spPr>
        <p:txBody>
          <a:bodyPr/>
          <a:lstStyle>
            <a:lvl1pPr>
              <a:lnSpc>
                <a:spcPts val="2500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/>
          </p:nvPr>
        </p:nvSpPr>
        <p:spPr>
          <a:xfrm>
            <a:off x="5677199" y="3895200"/>
            <a:ext cx="2505600" cy="324000"/>
          </a:xfrm>
        </p:spPr>
        <p:txBody>
          <a:bodyPr anchor="ctr"/>
          <a:lstStyle>
            <a:lvl1pPr algn="ctr">
              <a:defRPr sz="105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Datumsplatzhalter 6">
            <a:extLst>
              <a:ext uri="{FF2B5EF4-FFF2-40B4-BE49-F238E27FC236}">
                <a16:creationId xmlns:a16="http://schemas.microsoft.com/office/drawing/2014/main" id="{AE254F1C-3186-557D-C721-D0E7D6C095C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68313" y="4679950"/>
            <a:ext cx="7559675" cy="144463"/>
          </a:xfrm>
        </p:spPr>
        <p:txBody>
          <a:bodyPr/>
          <a:lstStyle>
            <a:lvl1pPr>
              <a:defRPr sz="900"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34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08D2AF1-4AF2-36C2-728E-206D995EE5C5}"/>
              </a:ext>
            </a:extLst>
          </p:cNvPr>
          <p:cNvSpPr/>
          <p:nvPr userDrawn="1"/>
        </p:nvSpPr>
        <p:spPr>
          <a:xfrm>
            <a:off x="0" y="0"/>
            <a:ext cx="9144000" cy="5148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756000"/>
            <a:ext cx="8172000" cy="720000"/>
          </a:xfrm>
        </p:spPr>
        <p:txBody>
          <a:bodyPr/>
          <a:lstStyle>
            <a:lvl1pPr>
              <a:lnSpc>
                <a:spcPts val="57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468000" y="1476441"/>
            <a:ext cx="8172000" cy="1439863"/>
          </a:xfrm>
        </p:spPr>
        <p:txBody>
          <a:bodyPr/>
          <a:lstStyle>
            <a:lvl1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1pPr>
            <a:lvl2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2pPr>
            <a:lvl3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3pPr>
            <a:lvl4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4pPr>
            <a:lvl5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5pPr>
            <a:lvl6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6pPr>
            <a:lvl7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7pPr>
            <a:lvl8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8pPr>
            <a:lvl9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764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379972C-A83D-6C12-2E03-C9134341676E}"/>
              </a:ext>
            </a:extLst>
          </p:cNvPr>
          <p:cNvSpPr/>
          <p:nvPr userDrawn="1"/>
        </p:nvSpPr>
        <p:spPr>
          <a:xfrm>
            <a:off x="0" y="0"/>
            <a:ext cx="9144000" cy="5148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828000"/>
            <a:ext cx="8172000" cy="540000"/>
          </a:xfrm>
        </p:spPr>
        <p:txBody>
          <a:bodyPr/>
          <a:lstStyle>
            <a:lvl1pPr>
              <a:lnSpc>
                <a:spcPts val="44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468000" y="1367999"/>
            <a:ext cx="8172000" cy="2916000"/>
          </a:xfrm>
        </p:spPr>
        <p:txBody>
          <a:bodyPr/>
          <a:lstStyle>
            <a:lvl1pPr>
              <a:lnSpc>
                <a:spcPts val="4400"/>
              </a:lnSpc>
              <a:spcAft>
                <a:spcPts val="0"/>
              </a:spcAft>
              <a:defRPr sz="3600" b="0">
                <a:solidFill>
                  <a:schemeClr val="bg1"/>
                </a:solidFill>
              </a:defRPr>
            </a:lvl1pPr>
            <a:lvl2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2pPr>
            <a:lvl3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3pPr>
            <a:lvl4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4pPr>
            <a:lvl5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5pPr>
            <a:lvl6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6pPr>
            <a:lvl7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7pPr>
            <a:lvl8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8pPr>
            <a:lvl9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10112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 defTabSz="234000">
              <a:tabLst>
                <a:tab pos="234000" algn="l"/>
              </a:tabLst>
              <a:defRPr/>
            </a:lvl2pPr>
            <a:lvl3pPr defTabSz="234000">
              <a:tabLst>
                <a:tab pos="234000" algn="l"/>
              </a:tabLst>
              <a:defRPr/>
            </a:lvl3pPr>
            <a:lvl4pPr defTabSz="234000">
              <a:tabLst>
                <a:tab pos="234000" algn="l"/>
              </a:tabLst>
              <a:defRPr/>
            </a:lvl4pPr>
            <a:lvl5pPr defTabSz="234000">
              <a:tabLst>
                <a:tab pos="234000" algn="l"/>
              </a:tabLst>
              <a:defRPr/>
            </a:lvl5pPr>
            <a:lvl6pPr marL="0" indent="0" defTabSz="234000">
              <a:buFont typeface="+mj-lt"/>
              <a:buNone/>
              <a:tabLst>
                <a:tab pos="234000" algn="l"/>
              </a:tabLst>
              <a:defRPr/>
            </a:lvl6pPr>
            <a:lvl7pPr defTabSz="234000">
              <a:tabLst>
                <a:tab pos="234000" algn="l"/>
              </a:tabLst>
              <a:defRPr/>
            </a:lvl7pPr>
            <a:lvl8pPr defTabSz="234000">
              <a:tabLst>
                <a:tab pos="234000" algn="l"/>
              </a:tabLst>
              <a:defRPr/>
            </a:lvl8pPr>
            <a:lvl9pPr defTabSz="234000">
              <a:tabLst>
                <a:tab pos="234000" algn="l"/>
              </a:tabLst>
              <a:defRPr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7CA9FE86-17F2-6909-9F90-8BA17A1880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5" name="Foliennummernplatzhalter 8">
            <a:extLst>
              <a:ext uri="{FF2B5EF4-FFF2-40B4-BE49-F238E27FC236}">
                <a16:creationId xmlns:a16="http://schemas.microsoft.com/office/drawing/2014/main" id="{7FA0A54E-CBAC-2312-E8F2-DC31A88A8F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1E2D1-7A74-4663-8A3B-B32FCCCE5153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989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egieanweisungen">
            <a:extLst>
              <a:ext uri="{FF2B5EF4-FFF2-40B4-BE49-F238E27FC236}">
                <a16:creationId xmlns:a16="http://schemas.microsoft.com/office/drawing/2014/main" id="{5838D615-8C98-D9B1-6E0E-9F42F2CF339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2628900" y="-468313"/>
            <a:ext cx="14833600" cy="6084888"/>
            <a:chOff x="-2628800" y="-468000"/>
            <a:chExt cx="14833648" cy="6083999"/>
          </a:xfrm>
        </p:grpSpPr>
        <p:sp>
          <p:nvSpPr>
            <p:cNvPr id="4" name="Listenebenen">
              <a:extLst>
                <a:ext uri="{FF2B5EF4-FFF2-40B4-BE49-F238E27FC236}">
                  <a16:creationId xmlns:a16="http://schemas.microsoft.com/office/drawing/2014/main" id="{F577A2A4-BF03-A0CD-944E-4D4979CD8CFE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470"/>
              <a:ext cx="2520958" cy="152695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0595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Einfärbung einer Spalte/Zeile: </a:t>
              </a:r>
              <a:br>
                <a:rPr lang="de-DE" sz="1200" dirty="0"/>
              </a:br>
              <a:r>
                <a:rPr lang="de-DE" sz="1200" b="1" dirty="0"/>
                <a:t>Markieren der Spalte/Zeile:</a:t>
              </a:r>
            </a:p>
            <a:p>
              <a:pPr algn="r" defTabSz="90595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1" dirty="0"/>
                <a:t> Entwurf / Tabellentools &gt; Schattierung &gt;</a:t>
              </a:r>
            </a:p>
            <a:p>
              <a:pPr algn="r" defTabSz="9059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200" b="1" dirty="0"/>
            </a:p>
            <a:p>
              <a:pPr algn="r" defTabSz="90595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1" dirty="0"/>
                <a:t>Die gewünschte Farbe aus den Designfarben auswählen</a:t>
              </a:r>
            </a:p>
          </p:txBody>
        </p:sp>
        <p:sp>
          <p:nvSpPr>
            <p:cNvPr id="6" name="Zurücksetzen">
              <a:extLst>
                <a:ext uri="{FF2B5EF4-FFF2-40B4-BE49-F238E27FC236}">
                  <a16:creationId xmlns:a16="http://schemas.microsoft.com/office/drawing/2014/main" id="{B47591F2-DA02-69CC-6285-2A40B0998980}"/>
                </a:ext>
              </a:extLst>
            </p:cNvPr>
            <p:cNvSpPr txBox="1"/>
            <p:nvPr userDrawn="1"/>
          </p:nvSpPr>
          <p:spPr>
            <a:xfrm rot="10800000" flipH="1" flipV="1">
              <a:off x="9252088" y="647850"/>
              <a:ext cx="1944694" cy="6126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Folie in Ursprungsform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bringen über Menü: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1" dirty="0"/>
                <a:t>Start &gt; Folien &gt; Zurücksetzen</a:t>
              </a:r>
            </a:p>
          </p:txBody>
        </p:sp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B42787AE-CFEE-1E74-2B23-9C05BFD65E45}"/>
                </a:ext>
              </a:extLst>
            </p:cNvPr>
            <p:cNvSpPr txBox="1"/>
            <p:nvPr userDrawn="1"/>
          </p:nvSpPr>
          <p:spPr>
            <a:xfrm rot="10800000" flipH="1" flipV="1">
              <a:off x="431910" y="-468000"/>
              <a:ext cx="8280427" cy="36031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 anchor="b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3341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Löschen einer Spalte/Zeile: </a:t>
              </a:r>
              <a:r>
                <a:rPr lang="de-DE" sz="1200" b="1" dirty="0"/>
                <a:t>Markieren der Spalte/Zeile: Layout &gt; Löschen &gt; Spalte bzw. Zeile löschen</a:t>
              </a:r>
            </a:p>
          </p:txBody>
        </p:sp>
        <p:sp>
          <p:nvSpPr>
            <p:cNvPr id="8" name="Fußzeile">
              <a:extLst>
                <a:ext uri="{FF2B5EF4-FFF2-40B4-BE49-F238E27FC236}">
                  <a16:creationId xmlns:a16="http://schemas.microsoft.com/office/drawing/2014/main" id="{4B9810CF-5A03-AF81-0E68-7B6DD40E8B48}"/>
                </a:ext>
              </a:extLst>
            </p:cNvPr>
            <p:cNvSpPr txBox="1"/>
            <p:nvPr userDrawn="1"/>
          </p:nvSpPr>
          <p:spPr>
            <a:xfrm rot="10800000" flipH="1" flipV="1">
              <a:off x="431910" y="5255690"/>
              <a:ext cx="8280427" cy="360309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3341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Fußzeile anpassen: </a:t>
              </a:r>
              <a:r>
                <a:rPr lang="de-DE" sz="1200" b="1" dirty="0"/>
                <a:t>Einfügen &gt; Text &gt; Kopf- und Fußzeile</a:t>
              </a:r>
            </a:p>
          </p:txBody>
        </p:sp>
        <p:sp>
          <p:nvSpPr>
            <p:cNvPr id="9" name="Layoutwechsel">
              <a:extLst>
                <a:ext uri="{FF2B5EF4-FFF2-40B4-BE49-F238E27FC236}">
                  <a16:creationId xmlns:a16="http://schemas.microsoft.com/office/drawing/2014/main" id="{1612FD2A-96C7-E80A-A8BE-935BA02B22C2}"/>
                </a:ext>
              </a:extLst>
            </p:cNvPr>
            <p:cNvSpPr txBox="1"/>
            <p:nvPr userDrawn="1"/>
          </p:nvSpPr>
          <p:spPr>
            <a:xfrm rot="10800000" flipH="1" flipV="1">
              <a:off x="9252088" y="2284324"/>
              <a:ext cx="2952760" cy="104283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Einfügen einer Spalte/Zeile: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1" dirty="0"/>
                <a:t>Markieren der Spalte/Zeile neben der eine weitere eingefügt werden soll: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1" dirty="0"/>
                <a:t>Layout &gt; Hier die gewünschte Einfügeoption auswählen</a:t>
              </a:r>
            </a:p>
          </p:txBody>
        </p:sp>
      </p:grp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A335160-76D2-AB5A-4C2D-4EAFABD85AC3}"/>
              </a:ext>
            </a:extLst>
          </p:cNvPr>
          <p:cNvCxnSpPr/>
          <p:nvPr userDrawn="1"/>
        </p:nvCxnSpPr>
        <p:spPr>
          <a:xfrm>
            <a:off x="0" y="4486275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20">
            <a:extLst>
              <a:ext uri="{FF2B5EF4-FFF2-40B4-BE49-F238E27FC236}">
                <a16:creationId xmlns:a16="http://schemas.microsoft.com/office/drawing/2014/main" id="{8BD5C89A-0CE3-DA15-441A-072ADC79DB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4"/>
          <a:stretch>
            <a:fillRect/>
          </a:stretch>
        </p:blipFill>
        <p:spPr bwMode="auto">
          <a:xfrm>
            <a:off x="9251950" y="3327400"/>
            <a:ext cx="206692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21">
            <a:extLst>
              <a:ext uri="{FF2B5EF4-FFF2-40B4-BE49-F238E27FC236}">
                <a16:creationId xmlns:a16="http://schemas.microsoft.com/office/drawing/2014/main" id="{648087DB-CDE1-D77E-C010-196F5A1316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4679950"/>
            <a:ext cx="15128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abellenplatzhalter 4"/>
          <p:cNvSpPr>
            <a:spLocks noGrp="1"/>
          </p:cNvSpPr>
          <p:nvPr>
            <p:ph type="tbl" sz="quarter" idx="13"/>
          </p:nvPr>
        </p:nvSpPr>
        <p:spPr>
          <a:xfrm>
            <a:off x="468000" y="918000"/>
            <a:ext cx="8172000" cy="336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Tabelle durch Klicken auf Symbol hinzufügen</a:t>
            </a:r>
            <a:endParaRPr lang="de-DE" noProof="0" dirty="0"/>
          </a:p>
        </p:txBody>
      </p:sp>
      <p:sp>
        <p:nvSpPr>
          <p:cNvPr id="13" name="Fußzeilenplatzhalter 7">
            <a:extLst>
              <a:ext uri="{FF2B5EF4-FFF2-40B4-BE49-F238E27FC236}">
                <a16:creationId xmlns:a16="http://schemas.microsoft.com/office/drawing/2014/main" id="{CCE63CB8-4FB0-018C-E6B3-D9E114460DE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14" name="Foliennummernplatzhalter 8">
            <a:extLst>
              <a:ext uri="{FF2B5EF4-FFF2-40B4-BE49-F238E27FC236}">
                <a16:creationId xmlns:a16="http://schemas.microsoft.com/office/drawing/2014/main" id="{B69D976C-88E9-B644-DC5D-25DFF047E92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EF131-88B7-4D08-99F1-477FD0F62D2F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708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514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4082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 noChangeAspect="1"/>
          </p:cNvSpPr>
          <p:nvPr>
            <p:ph type="pic" sz="quarter" idx="10"/>
          </p:nvPr>
        </p:nvSpPr>
        <p:spPr>
          <a:xfrm>
            <a:off x="2052000" y="468000"/>
            <a:ext cx="5040000" cy="336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2051999" y="3952800"/>
            <a:ext cx="5040000" cy="32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3C53F3F8-37DF-14FE-A6CB-4938B49072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A2BBE52E-A46E-4D51-5525-7B1549AD23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84CC1-A041-498C-A34E-5E078D0F5319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978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468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68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5"/>
          </p:nvPr>
        </p:nvSpPr>
        <p:spPr>
          <a:xfrm>
            <a:off x="4680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6"/>
          </p:nvPr>
        </p:nvSpPr>
        <p:spPr>
          <a:xfrm>
            <a:off x="4680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64AEA1B8-B6F2-03D5-45EE-2A7AB86951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12F8A1E5-1ACA-FFD8-08B6-60DAB4F0CE9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15F6B-21C6-4D4A-A5DF-D93061CC7B67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10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5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6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846A52A-A139-88D8-AAC5-A6DF6A74CB9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F7F2E0-F498-6D0C-2B29-9FAEA9A4C5D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F7AC1-F10C-422E-A875-EA2AB1861EE4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725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918000"/>
            <a:ext cx="324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104000" y="954000"/>
            <a:ext cx="4536000" cy="3024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1EF9C354-6467-066A-614E-2F085A28970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1B01C7E0-9E25-3AF0-430D-21FB1A78BA9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9EE96-94FF-470B-81F0-D5AF0CE9C52C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979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918000"/>
            <a:ext cx="4104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16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33FF87D2-FC80-8139-CCDC-C4FBA98CE7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D23E3B2F-964F-A096-CC70-CACD13AF390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C7A4-0230-4B21-B10F-6E3129565636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0408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20000" y="918000"/>
            <a:ext cx="342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16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19DB4D61-B282-8084-BD11-29FA6FC38D9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55DBBE22-C1F4-5318-895E-CFA8CF3F4F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77F25-91C4-4AB1-9DC0-112795C56DC1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1187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6480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7" name="Bildplatzhalter 4"/>
          <p:cNvSpPr>
            <a:spLocks noGrp="1"/>
          </p:cNvSpPr>
          <p:nvPr>
            <p:ph type="pic" sz="quarter" idx="14"/>
          </p:nvPr>
        </p:nvSpPr>
        <p:spPr>
          <a:xfrm>
            <a:off x="6480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11C726AC-6121-723D-FB35-515020F580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1822404C-7A05-6FC5-AD01-D01CC768F9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D0F3A-B74A-4078-A407-FCBC97528E4B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8581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40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7" name="Bildplatzhalter 4"/>
          <p:cNvSpPr>
            <a:spLocks noGrp="1"/>
          </p:cNvSpPr>
          <p:nvPr>
            <p:ph type="pic" sz="quarter" idx="14"/>
          </p:nvPr>
        </p:nvSpPr>
        <p:spPr>
          <a:xfrm>
            <a:off x="468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EFD80724-A21E-DC85-D5C7-C6FE7E91CD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86BA2394-351D-88B1-815E-95254FE373E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E07C1-A13B-4129-AF30-A77443F703CD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4181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7B483ED0-D36D-F4FC-35BD-3CB3D2AEBB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6F82573E-2DBE-9D92-158A-AFB6926FE7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0A211-2535-4088-B626-3CB5532FA22A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70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95B4131A-F004-AA9B-D22F-26FB29E549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361A8075-4231-8B38-DBF1-7DBE4E37E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CC86E-951E-4912-8730-114ACBF9D8E1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6130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3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681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9AF88C08-9C17-FEFD-143E-95AFB7EA06FE}"/>
              </a:ext>
            </a:extLst>
          </p:cNvPr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468313" y="395288"/>
            <a:ext cx="755967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KAPITEL | CHART-HEADLINE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258837-1CB7-1D0A-E7C4-C42EA829654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68313" y="917575"/>
            <a:ext cx="7559675" cy="3367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5E4804-D560-8055-E079-E48B77FF3BAE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360363" y="5524500"/>
            <a:ext cx="4283075" cy="1793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aseline="0" dirty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BEBB84-326E-888F-843E-4716B5A1722C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20725" y="4751388"/>
            <a:ext cx="6299200" cy="10795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aseline="0" dirty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pPr>
              <a:defRPr/>
            </a:pPr>
            <a:r>
              <a:rPr lang="de-DE" dirty="0"/>
              <a:t>ReSeeD Tutorial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1F9C38-67F5-FD34-204A-822275611749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323850" y="4751388"/>
            <a:ext cx="252413" cy="10795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aseline="0" smtClean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pPr>
              <a:defRPr/>
            </a:pPr>
            <a:fld id="{91A1C671-B36A-4485-A51C-8F5FBFFA3FE0}" type="slidenum">
              <a:rPr lang="de-DE"/>
              <a:pPr>
                <a:defRPr/>
              </a:pPr>
              <a:t>‹Nr.›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1031" name="Regieanweisungen">
            <a:extLst>
              <a:ext uri="{FF2B5EF4-FFF2-40B4-BE49-F238E27FC236}">
                <a16:creationId xmlns:a16="http://schemas.microsoft.com/office/drawing/2014/main" id="{1C6002B0-84B8-D4F4-845D-313753C3C0A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2087563" y="-468313"/>
            <a:ext cx="13284201" cy="6084888"/>
            <a:chOff x="-2088000" y="-468000"/>
            <a:chExt cx="13284000" cy="6083999"/>
          </a:xfrm>
        </p:grpSpPr>
        <p:grpSp>
          <p:nvGrpSpPr>
            <p:cNvPr id="1034" name="Listenebenen">
              <a:extLst>
                <a:ext uri="{FF2B5EF4-FFF2-40B4-BE49-F238E27FC236}">
                  <a16:creationId xmlns:a16="http://schemas.microsoft.com/office/drawing/2014/main" id="{8A395AEF-82FF-59E7-1514-BF3DE8EEDCB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039" name="Text // Listenebene erhöhen">
                <a:extLst>
                  <a:ext uri="{FF2B5EF4-FFF2-40B4-BE49-F238E27FC236}">
                    <a16:creationId xmlns:a16="http://schemas.microsoft.com/office/drawing/2014/main" id="{64A44177-3550-09CA-574A-552E4E6E00D7}"/>
                  </a:ext>
                </a:extLst>
              </p:cNvPr>
              <p:cNvSpPr txBox="1">
                <a:spLocks noChangeArrowheads="1"/>
              </p:cNvSpPr>
              <p:nvPr userDrawn="1"/>
            </p:nvSpPr>
            <p:spPr bwMode="auto"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r>
                  <a:rPr lang="de-DE" altLang="de-DE" sz="1200" b="1"/>
                  <a:t>Listenebene</a:t>
                </a:r>
              </a:p>
              <a:p>
                <a:pPr algn="r" eaLnBrk="1" hangingPunct="1"/>
                <a:r>
                  <a:rPr lang="de-DE" altLang="de-DE" sz="1200" b="1"/>
                  <a:t>erhöhen</a:t>
                </a:r>
              </a:p>
            </p:txBody>
          </p:sp>
          <p:sp>
            <p:nvSpPr>
              <p:cNvPr id="1040" name="Text // Listenebene verringern">
                <a:extLst>
                  <a:ext uri="{FF2B5EF4-FFF2-40B4-BE49-F238E27FC236}">
                    <a16:creationId xmlns:a16="http://schemas.microsoft.com/office/drawing/2014/main" id="{8AEE94EC-E1F8-7D4C-14EA-693AE1070EF7}"/>
                  </a:ext>
                </a:extLst>
              </p:cNvPr>
              <p:cNvSpPr txBox="1">
                <a:spLocks noChangeArrowheads="1"/>
              </p:cNvSpPr>
              <p:nvPr userDrawn="1"/>
            </p:nvSpPr>
            <p:spPr bwMode="auto"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904875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904875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r>
                  <a:rPr lang="de-DE" altLang="de-DE" sz="1200" b="1"/>
                  <a:t>Listenebene</a:t>
                </a:r>
              </a:p>
              <a:p>
                <a:pPr algn="r" eaLnBrk="1" hangingPunct="1"/>
                <a:r>
                  <a:rPr lang="de-DE" altLang="de-DE" sz="1200" b="1"/>
                  <a:t>verringern</a:t>
                </a:r>
              </a:p>
            </p:txBody>
          </p:sp>
          <p:sp>
            <p:nvSpPr>
              <p:cNvPr id="25" name="Listenebenen">
                <a:extLst>
                  <a:ext uri="{FF2B5EF4-FFF2-40B4-BE49-F238E27FC236}">
                    <a16:creationId xmlns:a16="http://schemas.microsoft.com/office/drawing/2014/main" id="{4640F66C-94EF-EFAC-EB76-0958414E562D}"/>
                  </a:ext>
                </a:extLst>
              </p:cNvPr>
              <p:cNvSpPr txBox="1"/>
              <p:nvPr userDrawn="1"/>
            </p:nvSpPr>
            <p:spPr>
              <a:xfrm rot="10800000" flipH="1" flipV="1">
                <a:off x="-2088000" y="1368470"/>
                <a:ext cx="1979583" cy="82696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0" tIns="0" rIns="0" bIns="0"/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0595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200" dirty="0"/>
                  <a:t>Listen erstellen</a:t>
                </a:r>
              </a:p>
              <a:p>
                <a:pPr algn="r" defTabSz="90595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200" dirty="0"/>
                  <a:t>Wechseln Sie die Textebene</a:t>
                </a:r>
              </a:p>
              <a:p>
                <a:pPr algn="r" defTabSz="90595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200" dirty="0"/>
                  <a:t>im Menü über: </a:t>
                </a:r>
                <a:br>
                  <a:rPr lang="de-DE" sz="1200" dirty="0"/>
                </a:br>
                <a:r>
                  <a:rPr lang="de-DE" sz="1200" b="1" dirty="0"/>
                  <a:t>Start &gt; Absatz &gt; Listenebene erhöhen/verringern</a:t>
                </a:r>
              </a:p>
            </p:txBody>
          </p:sp>
          <p:pic>
            <p:nvPicPr>
              <p:cNvPr id="1042" name="Bild // Listenebene verringern">
                <a:extLst>
                  <a:ext uri="{FF2B5EF4-FFF2-40B4-BE49-F238E27FC236}">
                    <a16:creationId xmlns:a16="http://schemas.microsoft.com/office/drawing/2014/main" id="{890E1139-E77E-E79C-F662-AA102196452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63360" y="3291874"/>
                <a:ext cx="855360" cy="39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3" name="Bild // Listenebene erhöhen">
                <a:extLst>
                  <a:ext uri="{FF2B5EF4-FFF2-40B4-BE49-F238E27FC236}">
                    <a16:creationId xmlns:a16="http://schemas.microsoft.com/office/drawing/2014/main" id="{CDB3CE4C-9C42-9B4A-59A3-63AC6B1B2BB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63360" y="2787874"/>
                <a:ext cx="855360" cy="39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4" name="Zurücksetzen">
              <a:extLst>
                <a:ext uri="{FF2B5EF4-FFF2-40B4-BE49-F238E27FC236}">
                  <a16:creationId xmlns:a16="http://schemas.microsoft.com/office/drawing/2014/main" id="{42702827-0BA9-EDA3-6F78-315ECD3CAE99}"/>
                </a:ext>
              </a:extLst>
            </p:cNvPr>
            <p:cNvSpPr txBox="1"/>
            <p:nvPr userDrawn="1"/>
          </p:nvSpPr>
          <p:spPr>
            <a:xfrm rot="10800000" flipH="1" flipV="1">
              <a:off x="9251341" y="647850"/>
              <a:ext cx="1944659" cy="6126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Folie in Ursprungsform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bringen über Menü: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1" dirty="0"/>
                <a:t>Start &gt; Folien &gt; Zurücksetzen</a:t>
              </a:r>
            </a:p>
          </p:txBody>
        </p:sp>
        <p:sp>
          <p:nvSpPr>
            <p:cNvPr id="15" name="Hilfslinien">
              <a:extLst>
                <a:ext uri="{FF2B5EF4-FFF2-40B4-BE49-F238E27FC236}">
                  <a16:creationId xmlns:a16="http://schemas.microsoft.com/office/drawing/2014/main" id="{308DE1E9-34DD-360E-FACE-9E4381580DF8}"/>
                </a:ext>
              </a:extLst>
            </p:cNvPr>
            <p:cNvSpPr txBox="1"/>
            <p:nvPr userDrawn="1"/>
          </p:nvSpPr>
          <p:spPr>
            <a:xfrm rot="10800000" flipH="1" flipV="1">
              <a:off x="431325" y="-468000"/>
              <a:ext cx="8280275" cy="36031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 anchor="b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3341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Hilfslinien anzeigen über Menü: </a:t>
              </a:r>
              <a:r>
                <a:rPr lang="de-DE" sz="1200" b="1" dirty="0"/>
                <a:t>Ansicht &gt; Anzeigen &gt; Haken bei Führungslinien setzen</a:t>
              </a:r>
            </a:p>
          </p:txBody>
        </p:sp>
        <p:sp>
          <p:nvSpPr>
            <p:cNvPr id="16" name="Fußzeile">
              <a:extLst>
                <a:ext uri="{FF2B5EF4-FFF2-40B4-BE49-F238E27FC236}">
                  <a16:creationId xmlns:a16="http://schemas.microsoft.com/office/drawing/2014/main" id="{92A6D0F7-48CB-E060-CD88-49B317BDEF06}"/>
                </a:ext>
              </a:extLst>
            </p:cNvPr>
            <p:cNvSpPr txBox="1"/>
            <p:nvPr userDrawn="1"/>
          </p:nvSpPr>
          <p:spPr>
            <a:xfrm rot="10800000" flipH="1" flipV="1">
              <a:off x="431325" y="5255690"/>
              <a:ext cx="8280275" cy="360309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3341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/>
                <a:t>Fußzeile anpassen: </a:t>
              </a:r>
              <a:r>
                <a:rPr lang="de-DE" sz="1200" b="1" dirty="0"/>
                <a:t>Einfügen &gt; Text &gt; Kopf- und Fußzeile</a:t>
              </a:r>
            </a:p>
          </p:txBody>
        </p:sp>
        <p:sp>
          <p:nvSpPr>
            <p:cNvPr id="30" name="Layoutwechsel">
              <a:extLst>
                <a:ext uri="{FF2B5EF4-FFF2-40B4-BE49-F238E27FC236}">
                  <a16:creationId xmlns:a16="http://schemas.microsoft.com/office/drawing/2014/main" id="{AE05A613-6F07-387B-B81F-F37F4885CCBE}"/>
                </a:ext>
              </a:extLst>
            </p:cNvPr>
            <p:cNvSpPr txBox="1"/>
            <p:nvPr userDrawn="1"/>
          </p:nvSpPr>
          <p:spPr>
            <a:xfrm rot="10800000" flipH="1" flipV="1">
              <a:off x="9251341" y="2284324"/>
              <a:ext cx="1944659" cy="61109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>
              <a:lvl1pPr defTabSz="1042988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42988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42988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42988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42988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42988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42988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42988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42988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/>
                <a:t>Wechsel des Folienlayouts </a:t>
              </a:r>
              <a:br>
                <a:rPr lang="de-DE" altLang="de-DE" sz="1200"/>
              </a:br>
              <a:r>
                <a:rPr lang="de-DE" altLang="de-DE" sz="1200"/>
                <a:t>im Menü über:</a:t>
              </a:r>
            </a:p>
            <a:p>
              <a:pPr eaLnBrk="1" hangingPunct="1"/>
              <a:r>
                <a:rPr lang="de-DE" altLang="de-DE" sz="1200" b="1"/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E76B16F5-237F-8F14-79FD-3EF0C5D45AEC}"/>
              </a:ext>
            </a:extLst>
          </p:cNvPr>
          <p:cNvCxnSpPr/>
          <p:nvPr userDrawn="1"/>
        </p:nvCxnSpPr>
        <p:spPr>
          <a:xfrm>
            <a:off x="0" y="4486275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Grafik 7">
            <a:extLst>
              <a:ext uri="{FF2B5EF4-FFF2-40B4-BE49-F238E27FC236}">
                <a16:creationId xmlns:a16="http://schemas.microsoft.com/office/drawing/2014/main" id="{1EFC1F85-CA01-CFAA-6BAC-B8A63C36F2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4679950"/>
            <a:ext cx="15128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hdr="0" dt="0"/>
  <p:txStyles>
    <p:titleStyle>
      <a:lvl1pPr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 kern="1200">
          <a:solidFill>
            <a:schemeClr val="tx2"/>
          </a:solidFill>
          <a:latin typeface="+mn-lt"/>
          <a:ea typeface="+mj-ea"/>
          <a:cs typeface="+mj-cs"/>
        </a:defRPr>
      </a:lvl1pPr>
      <a:lvl2pPr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2pPr>
      <a:lvl3pPr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3pPr>
      <a:lvl4pPr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4pPr>
      <a:lvl5pPr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5pPr>
      <a:lvl6pPr marL="457200"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6pPr>
      <a:lvl7pPr marL="914400"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7pPr>
      <a:lvl8pPr marL="1371600"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8pPr>
      <a:lvl9pPr marL="1828800" algn="l" defTabSz="685800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27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defTabSz="685800" rtl="0" fontAlgn="base">
        <a:lnSpc>
          <a:spcPts val="1800"/>
        </a:lnSpc>
        <a:spcBef>
          <a:spcPct val="0"/>
        </a:spcBef>
        <a:spcAft>
          <a:spcPts val="1200"/>
        </a:spcAft>
        <a:buSzPct val="75000"/>
        <a:buFont typeface="Arial" panose="020B0604020202020204" pitchFamily="34" charset="0"/>
        <a:defRPr sz="1500" b="1" kern="1200">
          <a:solidFill>
            <a:schemeClr val="tx2"/>
          </a:solidFill>
          <a:latin typeface="+mn-lt"/>
          <a:ea typeface="+mn-ea"/>
          <a:cs typeface="+mn-cs"/>
        </a:defRPr>
      </a:lvl1pPr>
      <a:lvl2pPr algn="l" defTabSz="685800" rtl="0" fontAlgn="base">
        <a:lnSpc>
          <a:spcPts val="1800"/>
        </a:lnSpc>
        <a:spcBef>
          <a:spcPct val="0"/>
        </a:spcBef>
        <a:spcAft>
          <a:spcPts val="600"/>
        </a:spcAft>
        <a:buSzPct val="75000"/>
        <a:buFont typeface="Arial" panose="020B0604020202020204" pitchFamily="34" charset="0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233363" indent="-233363" algn="l" defTabSz="685800" rtl="0" fontAlgn="base">
        <a:lnSpc>
          <a:spcPts val="1800"/>
        </a:lnSpc>
        <a:spcBef>
          <a:spcPct val="0"/>
        </a:spcBef>
        <a:spcAft>
          <a:spcPts val="6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466725" indent="-233363" algn="l" defTabSz="685800" rtl="0" fontAlgn="base">
        <a:lnSpc>
          <a:spcPts val="18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701675" indent="-233363" algn="l" defTabSz="685800" rtl="0" fontAlgn="base">
        <a:lnSpc>
          <a:spcPts val="18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4.xml"/><Relationship Id="rId7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7.xml"/><Relationship Id="rId6" Type="http://schemas.openxmlformats.org/officeDocument/2006/relationships/slide" Target="slide15.xml"/><Relationship Id="rId11" Type="http://schemas.openxmlformats.org/officeDocument/2006/relationships/image" Target="../media/image10.png"/><Relationship Id="rId5" Type="http://schemas.openxmlformats.org/officeDocument/2006/relationships/slide" Target="slide9.xml"/><Relationship Id="rId10" Type="http://schemas.openxmlformats.org/officeDocument/2006/relationships/slide" Target="slide25.xml"/><Relationship Id="rId4" Type="http://schemas.openxmlformats.org/officeDocument/2006/relationships/slide" Target="slide7.xml"/><Relationship Id="rId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orcid.org/0000-0002-1825-0097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doi.org/10.5281/zenodo.3332807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rdms.rd.ruhr-uni-bochum.de/about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s://www.ruhr-uni-bochum.de/researchdata/contact.html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lists.ruhr-uni-bochum.de/mailman/listinfo/researchdata-news" TargetMode="External"/><Relationship Id="rId5" Type="http://schemas.openxmlformats.org/officeDocument/2006/relationships/hyperlink" Target="mailto:researchdata@ruhr-uni-bochum.de" TargetMode="External"/><Relationship Id="rId4" Type="http://schemas.openxmlformats.org/officeDocument/2006/relationships/image" Target="../media/image34.jpg"/><Relationship Id="rId9" Type="http://schemas.openxmlformats.org/officeDocument/2006/relationships/hyperlink" Target="https://rdms.rd.ruhr-uni-bochum.de/contact?locale=en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nva.com/icons/MAD0-22xHH4-person-using-laptop/" TargetMode="External"/><Relationship Id="rId3" Type="http://schemas.openxmlformats.org/officeDocument/2006/relationships/hyperlink" Target="https://doi.org/10.5281/zenodo.3332807" TargetMode="External"/><Relationship Id="rId7" Type="http://schemas.openxmlformats.org/officeDocument/2006/relationships/hyperlink" Target="https://www.canva.com/icons/MAD0-1oZteA-person-using-lapto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pixabay.com/illustrations/order-folder-office-sort-by-files-2398778/" TargetMode="External"/><Relationship Id="rId5" Type="http://schemas.openxmlformats.org/officeDocument/2006/relationships/hyperlink" Target="https://www.canva.com/icons/MAD1osR0ZWA-emoji-thoughtful-expression-isolated-icon/" TargetMode="External"/><Relationship Id="rId4" Type="http://schemas.openxmlformats.org/officeDocument/2006/relationships/hyperlink" Target="https://rdms.rd.ruhr-uni-bochum.de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icons/MAEuw_14XOM-folder-glyph-ico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370800" y="3670220"/>
            <a:ext cx="8402400" cy="7017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501"/>
              </a:lnSpc>
            </a:pPr>
            <a:r>
              <a:rPr lang="en-GB" sz="2800" b="1" dirty="0" err="1">
                <a:solidFill>
                  <a:srgbClr val="0032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</a:t>
            </a:r>
            <a:r>
              <a:rPr lang="en-GB" sz="2800" b="1" dirty="0">
                <a:solidFill>
                  <a:srgbClr val="0032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Tutorial</a:t>
            </a:r>
            <a:endParaRPr lang="en-US" sz="2800" spc="-1" dirty="0">
              <a:solidFill>
                <a:srgbClr val="0032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5" name="Bild 5"/>
          <p:cNvPicPr/>
          <p:nvPr/>
        </p:nvPicPr>
        <p:blipFill>
          <a:blip r:embed="rId3"/>
          <a:stretch/>
        </p:blipFill>
        <p:spPr>
          <a:xfrm>
            <a:off x="7113690" y="0"/>
            <a:ext cx="1521180" cy="152118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D2D6AE1-1E59-4267-AA61-366BEAE5FFEC}"/>
              </a:ext>
            </a:extLst>
          </p:cNvPr>
          <p:cNvSpPr txBox="1"/>
          <p:nvPr/>
        </p:nvSpPr>
        <p:spPr>
          <a:xfrm>
            <a:off x="302422" y="3288367"/>
            <a:ext cx="3142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rgbClr val="0032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RUHR-UNIVERSITY </a:t>
            </a:r>
            <a:r>
              <a:rPr lang="de-DE" sz="1200" dirty="0">
                <a:solidFill>
                  <a:srgbClr val="0032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BOCHUM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11298DD-238C-70FB-9E54-4008E2D71B1F}"/>
              </a:ext>
            </a:extLst>
          </p:cNvPr>
          <p:cNvSpPr txBox="1"/>
          <p:nvPr/>
        </p:nvSpPr>
        <p:spPr>
          <a:xfrm>
            <a:off x="302422" y="4083933"/>
            <a:ext cx="3333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Data Management System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3A53DA4-14EA-33A4-F746-6355FDD47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335" y="3416383"/>
            <a:ext cx="808881" cy="80888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8492970-9CB2-FBFC-E7C1-29BF1C5045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8110" t="23400" r="30313" b="23468"/>
          <a:stretch/>
        </p:blipFill>
        <p:spPr>
          <a:xfrm>
            <a:off x="971600" y="469762"/>
            <a:ext cx="5630600" cy="2732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6F432-53D9-97FC-6A55-58DE94B03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DE110F-B981-8771-0367-B6C664850FB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15954" y="915566"/>
            <a:ext cx="6964358" cy="2982960"/>
          </a:xfrm>
        </p:spPr>
        <p:txBody>
          <a:bodyPr>
            <a:normAutofit fontScale="92500" lnSpcReduction="20000"/>
          </a:bodyPr>
          <a:lstStyle/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alt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2" action="ppaction://hlinksldjump"/>
              </a:rPr>
              <a:t>What</a:t>
            </a: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2" action="ppaction://hlinksldjump"/>
              </a:rPr>
              <a:t> </a:t>
            </a:r>
            <a:r>
              <a:rPr lang="de-DE" alt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2" action="ppaction://hlinksldjump"/>
              </a:rPr>
              <a:t>is</a:t>
            </a: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2" action="ppaction://hlinksldjump"/>
              </a:rPr>
              <a:t> ReSeeD?</a:t>
            </a:r>
            <a:endParaRPr lang="de-DE" alt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3" action="ppaction://hlinksldjump"/>
              </a:rPr>
              <a:t>First </a:t>
            </a:r>
            <a:r>
              <a:rPr lang="de-DE" alt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3" action="ppaction://hlinksldjump"/>
              </a:rPr>
              <a:t>steps</a:t>
            </a: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3" action="ppaction://hlinksldjump"/>
              </a:rPr>
              <a:t> in ReSeeD</a:t>
            </a:r>
            <a:endParaRPr lang="de-DE" alt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alt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Adding</a:t>
            </a: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 a </a:t>
            </a:r>
            <a:r>
              <a:rPr lang="de-DE" alt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new</a:t>
            </a: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 </a:t>
            </a:r>
            <a:r>
              <a:rPr lang="de-DE" alt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collection</a:t>
            </a:r>
            <a:endParaRPr lang="de-DE" alt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 action="ppaction://hlinksldjump"/>
              </a:rPr>
              <a:t>Add / view / download one of your works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Add a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work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to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 a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collection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Search ReSeeD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for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works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 action="ppaction://hlinksldjump"/>
              </a:rPr>
              <a:t>Submit your work for publication/ archival review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9" action="ppaction://hlinksldjump"/>
              </a:rPr>
              <a:t>Optional functions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2900" indent="-3429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  <a:hlinkClick r:id="rId10" action="ppaction://hlinksldjump"/>
              </a:rPr>
              <a:t>Contact</a:t>
            </a:r>
            <a:endParaRPr lang="de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5C1FC9-BF52-7CC5-8B23-FC9A370AE3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8304" y="1995686"/>
            <a:ext cx="293418" cy="37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6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FA6FC96-2BD5-DF11-CBA7-497E45CFC3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1" t="8609" r="24164" b="11382"/>
          <a:stretch/>
        </p:blipFill>
        <p:spPr>
          <a:xfrm>
            <a:off x="3664993" y="640526"/>
            <a:ext cx="5299495" cy="3371384"/>
          </a:xfrm>
          <a:prstGeom prst="rect">
            <a:avLst/>
          </a:prstGeom>
        </p:spPr>
      </p:pic>
      <p:sp>
        <p:nvSpPr>
          <p:cNvPr id="22530" name="Titel 11">
            <a:extLst>
              <a:ext uri="{FF2B5EF4-FFF2-40B4-BE49-F238E27FC236}">
                <a16:creationId xmlns:a16="http://schemas.microsoft.com/office/drawing/2014/main" id="{F09208A5-165D-B7DB-5063-9A3EAB4E47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963" y="395288"/>
            <a:ext cx="7559675" cy="468312"/>
          </a:xfrm>
        </p:spPr>
        <p:txBody>
          <a:bodyPr/>
          <a:lstStyle/>
          <a:p>
            <a:r>
              <a:rPr lang="de-DE" altLang="de-DE" dirty="0">
                <a:latin typeface="Calibri" panose="020F0502020204030204" pitchFamily="34" charset="0"/>
                <a:cs typeface="Calibri" panose="020F0502020204030204" pitchFamily="34" charset="0"/>
              </a:rPr>
              <a:t>About ReSeeD</a:t>
            </a:r>
          </a:p>
        </p:txBody>
      </p:sp>
      <p:sp>
        <p:nvSpPr>
          <p:cNvPr id="22532" name="Fußzeilenplatzhalter 3">
            <a:extLst>
              <a:ext uri="{FF2B5EF4-FFF2-40B4-BE49-F238E27FC236}">
                <a16:creationId xmlns:a16="http://schemas.microsoft.com/office/drawing/2014/main" id="{1BCE58D0-C640-E89D-04F6-CB58C0B7A67D}"/>
              </a:ext>
            </a:extLst>
          </p:cNvPr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720725" y="4731990"/>
            <a:ext cx="6299200" cy="107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2533" name="Foliennummernplatzhalter 4">
            <a:extLst>
              <a:ext uri="{FF2B5EF4-FFF2-40B4-BE49-F238E27FC236}">
                <a16:creationId xmlns:a16="http://schemas.microsoft.com/office/drawing/2014/main" id="{BC672279-A391-B417-4A82-D64476CA8737}"/>
              </a:ext>
            </a:extLst>
          </p:cNvPr>
          <p:cNvSpPr>
            <a:spLocks noGrp="1" noChangeArrowheads="1"/>
          </p:cNvSpPr>
          <p:nvPr>
            <p:ph type="sldNum" sz="quarter" idx="15"/>
          </p:nvPr>
        </p:nvSpPr>
        <p:spPr bwMode="auto">
          <a:xfrm>
            <a:off x="323850" y="4751388"/>
            <a:ext cx="252413" cy="74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B54EA7-1AB4-4358-A94B-FABBC2A0F2C8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4A46179-EA85-8B93-1059-CE6F2708FF4C}"/>
              </a:ext>
            </a:extLst>
          </p:cNvPr>
          <p:cNvSpPr txBox="1"/>
          <p:nvPr/>
        </p:nvSpPr>
        <p:spPr>
          <a:xfrm>
            <a:off x="450145" y="3147814"/>
            <a:ext cx="4337975" cy="705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permanent </a:t>
            </a:r>
            <a:r>
              <a:rPr lang="de-DE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structuring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desired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  </a:t>
            </a:r>
            <a:r>
              <a:rPr lang="de-DE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publication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F518E519-0DD0-3A62-5279-C57A4B76F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45" y="1048376"/>
            <a:ext cx="2952328" cy="1922117"/>
          </a:xfrm>
        </p:spPr>
        <p:txBody>
          <a:bodyPr/>
          <a:lstStyle/>
          <a:p>
            <a:pPr marL="108000" lvl="1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ReSeeD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central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platform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RUB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support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sustainable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interests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practice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FAIR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principles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platzhalter 2">
            <a:extLst>
              <a:ext uri="{FF2B5EF4-FFF2-40B4-BE49-F238E27FC236}">
                <a16:creationId xmlns:a16="http://schemas.microsoft.com/office/drawing/2014/main" id="{8EA87723-C236-2B86-0D04-9BCFE394DBE6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612329" y="1995983"/>
            <a:ext cx="8280151" cy="1439863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de-DE" altLang="de-DE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de-DE" alt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de-DE" altLang="de-DE" dirty="0">
                <a:latin typeface="Calibri" panose="020F0502020204030204" pitchFamily="34" charset="0"/>
                <a:cs typeface="Calibri" panose="020F0502020204030204" pitchFamily="34" charset="0"/>
              </a:rPr>
              <a:t>: log in </a:t>
            </a:r>
            <a:r>
              <a:rPr lang="de-DE" alt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altLang="de-DE" dirty="0">
                <a:latin typeface="Calibri" panose="020F0502020204030204" pitchFamily="34" charset="0"/>
                <a:cs typeface="Calibri" panose="020F0502020204030204" pitchFamily="34" charset="0"/>
              </a:rPr>
              <a:t> ReSeeD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17C081B-DD9A-5E0F-340F-7F5C86A55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488" y="1060990"/>
            <a:ext cx="5430008" cy="32389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2BF3EAB-CA14-A06B-58F2-662778933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95288"/>
            <a:ext cx="8208143" cy="468312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Login via ORCID or RUB </a:t>
            </a: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LoginID</a:t>
            </a:r>
            <a:br>
              <a:rPr lang="de-DE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dirty="0"/>
          </a:p>
        </p:txBody>
      </p:sp>
      <p:sp>
        <p:nvSpPr>
          <p:cNvPr id="24580" name="Fußzeilenplatzhalter 3">
            <a:extLst>
              <a:ext uri="{FF2B5EF4-FFF2-40B4-BE49-F238E27FC236}">
                <a16:creationId xmlns:a16="http://schemas.microsoft.com/office/drawing/2014/main" id="{4D1150C0-0367-1661-0BF8-CEE8F8C6D232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4581" name="Foliennummernplatzhalter 4">
            <a:extLst>
              <a:ext uri="{FF2B5EF4-FFF2-40B4-BE49-F238E27FC236}">
                <a16:creationId xmlns:a16="http://schemas.microsoft.com/office/drawing/2014/main" id="{6D05883B-C235-1425-9342-A91D4214A665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323850" y="4751388"/>
            <a:ext cx="252413" cy="107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B52C91-E5DA-4B20-A9BA-9852B40DD526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4CC3BDE2-2EE2-9221-D795-2E643BB6C51D}"/>
              </a:ext>
            </a:extLst>
          </p:cNvPr>
          <p:cNvSpPr/>
          <p:nvPr/>
        </p:nvSpPr>
        <p:spPr>
          <a:xfrm>
            <a:off x="1242412" y="1579563"/>
            <a:ext cx="2524125" cy="801687"/>
          </a:xfrm>
          <a:custGeom>
            <a:avLst/>
            <a:gdLst>
              <a:gd name="connsiteX0" fmla="*/ 260419 w 2523559"/>
              <a:gd name="connsiteY0" fmla="*/ 256737 h 800789"/>
              <a:gd name="connsiteX1" fmla="*/ 321379 w 2523559"/>
              <a:gd name="connsiteY1" fmla="*/ 759657 h 800789"/>
              <a:gd name="connsiteX2" fmla="*/ 877639 w 2523559"/>
              <a:gd name="connsiteY2" fmla="*/ 576777 h 800789"/>
              <a:gd name="connsiteX3" fmla="*/ 1167199 w 2523559"/>
              <a:gd name="connsiteY3" fmla="*/ 797757 h 800789"/>
              <a:gd name="connsiteX4" fmla="*/ 1418659 w 2523559"/>
              <a:gd name="connsiteY4" fmla="*/ 706317 h 800789"/>
              <a:gd name="connsiteX5" fmla="*/ 1433899 w 2523559"/>
              <a:gd name="connsiteY5" fmla="*/ 721557 h 800789"/>
              <a:gd name="connsiteX6" fmla="*/ 16579 w 2523559"/>
              <a:gd name="connsiteY6" fmla="*/ 20517 h 800789"/>
              <a:gd name="connsiteX7" fmla="*/ 2523559 w 2523559"/>
              <a:gd name="connsiteY7" fmla="*/ 172917 h 800789"/>
              <a:gd name="connsiteX8" fmla="*/ 2523559 w 2523559"/>
              <a:gd name="connsiteY8" fmla="*/ 172917 h 80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3559" h="800789">
                <a:moveTo>
                  <a:pt x="260419" y="256737"/>
                </a:moveTo>
                <a:cubicBezTo>
                  <a:pt x="239464" y="481527"/>
                  <a:pt x="218509" y="706317"/>
                  <a:pt x="321379" y="759657"/>
                </a:cubicBezTo>
                <a:cubicBezTo>
                  <a:pt x="424249" y="812997"/>
                  <a:pt x="736669" y="570427"/>
                  <a:pt x="877639" y="576777"/>
                </a:cubicBezTo>
                <a:cubicBezTo>
                  <a:pt x="1018609" y="583127"/>
                  <a:pt x="1077029" y="776167"/>
                  <a:pt x="1167199" y="797757"/>
                </a:cubicBezTo>
                <a:cubicBezTo>
                  <a:pt x="1257369" y="819347"/>
                  <a:pt x="1374209" y="719017"/>
                  <a:pt x="1418659" y="706317"/>
                </a:cubicBezTo>
                <a:cubicBezTo>
                  <a:pt x="1463109" y="693617"/>
                  <a:pt x="1433899" y="721557"/>
                  <a:pt x="1433899" y="721557"/>
                </a:cubicBezTo>
                <a:cubicBezTo>
                  <a:pt x="1200219" y="607257"/>
                  <a:pt x="-165031" y="111957"/>
                  <a:pt x="16579" y="20517"/>
                </a:cubicBezTo>
                <a:cubicBezTo>
                  <a:pt x="198189" y="-70923"/>
                  <a:pt x="2523559" y="172917"/>
                  <a:pt x="2523559" y="172917"/>
                </a:cubicBezTo>
                <a:lnTo>
                  <a:pt x="2523559" y="172917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87996A3-FEE6-8F40-C18F-7055DA68B00B}"/>
              </a:ext>
            </a:extLst>
          </p:cNvPr>
          <p:cNvSpPr txBox="1"/>
          <p:nvPr/>
        </p:nvSpPr>
        <p:spPr>
          <a:xfrm>
            <a:off x="379413" y="815163"/>
            <a:ext cx="5112565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“Login”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button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top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ReSeeD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indent="-228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RUB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7F113D6-B11D-7B96-E960-387A0169B022}"/>
              </a:ext>
            </a:extLst>
          </p:cNvPr>
          <p:cNvCxnSpPr/>
          <p:nvPr/>
        </p:nvCxnSpPr>
        <p:spPr>
          <a:xfrm>
            <a:off x="1583724" y="1275606"/>
            <a:ext cx="0" cy="52673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BA183E5-3D88-EF80-6A3B-769011643C8F}"/>
              </a:ext>
            </a:extLst>
          </p:cNvPr>
          <p:cNvCxnSpPr>
            <a:cxnSpLocks/>
          </p:cNvCxnSpPr>
          <p:nvPr/>
        </p:nvCxnSpPr>
        <p:spPr>
          <a:xfrm>
            <a:off x="2770703" y="1252926"/>
            <a:ext cx="0" cy="52673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FEBF58CA-3E6C-8BA7-E010-111D4DB98102}"/>
              </a:ext>
            </a:extLst>
          </p:cNvPr>
          <p:cNvSpPr txBox="1"/>
          <p:nvPr/>
        </p:nvSpPr>
        <p:spPr>
          <a:xfrm>
            <a:off x="1242412" y="1358647"/>
            <a:ext cx="448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30737AF-29CE-DDE4-4202-CDECB280E915}"/>
              </a:ext>
            </a:extLst>
          </p:cNvPr>
          <p:cNvSpPr txBox="1"/>
          <p:nvPr/>
        </p:nvSpPr>
        <p:spPr>
          <a:xfrm>
            <a:off x="2310529" y="1358646"/>
            <a:ext cx="576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A7F8F59-E110-90F9-B466-1A56FB873CD6}"/>
              </a:ext>
            </a:extLst>
          </p:cNvPr>
          <p:cNvSpPr txBox="1"/>
          <p:nvPr/>
        </p:nvSpPr>
        <p:spPr>
          <a:xfrm>
            <a:off x="668723" y="1907489"/>
            <a:ext cx="1597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RUB-Login-ID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F08CE35-CEBC-BF23-DF63-B2840ECC715B}"/>
              </a:ext>
            </a:extLst>
          </p:cNvPr>
          <p:cNvSpPr txBox="1"/>
          <p:nvPr/>
        </p:nvSpPr>
        <p:spPr>
          <a:xfrm>
            <a:off x="2195736" y="1909560"/>
            <a:ext cx="1883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ORCID-Option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1EEE37A-D4B1-0D4C-8DA5-61E6741A4A5B}"/>
              </a:ext>
            </a:extLst>
          </p:cNvPr>
          <p:cNvCxnSpPr/>
          <p:nvPr/>
        </p:nvCxnSpPr>
        <p:spPr>
          <a:xfrm>
            <a:off x="1605481" y="2287577"/>
            <a:ext cx="0" cy="52673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9C168FA9-8F09-BC8F-C04E-AAB91B14090E}"/>
              </a:ext>
            </a:extLst>
          </p:cNvPr>
          <p:cNvSpPr txBox="1"/>
          <p:nvPr/>
        </p:nvSpPr>
        <p:spPr>
          <a:xfrm>
            <a:off x="228559" y="2959596"/>
            <a:ext cx="2095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 will redirect you to a Shibboleth login form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5A0E86D3-D64C-AFAD-143B-80D775AE1C9A}"/>
              </a:ext>
            </a:extLst>
          </p:cNvPr>
          <p:cNvCxnSpPr/>
          <p:nvPr/>
        </p:nvCxnSpPr>
        <p:spPr>
          <a:xfrm>
            <a:off x="2845740" y="2283718"/>
            <a:ext cx="0" cy="52673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6BB3293E-08CA-94B6-6112-23ACF298CCCE}"/>
              </a:ext>
            </a:extLst>
          </p:cNvPr>
          <p:cNvSpPr txBox="1"/>
          <p:nvPr/>
        </p:nvSpPr>
        <p:spPr>
          <a:xfrm>
            <a:off x="2116075" y="2959595"/>
            <a:ext cx="2095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redirect you to the ORCID login form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A49E82-1CD0-D66B-B97B-096EDD600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 Dashboard</a:t>
            </a:r>
            <a:br>
              <a:rPr lang="de-DE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14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9C8BB7-EB3D-FFA3-79EA-F4987CA42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771550"/>
            <a:ext cx="5543550" cy="1296144"/>
          </a:xfrm>
        </p:spPr>
        <p:txBody>
          <a:bodyPr/>
          <a:lstStyle/>
          <a:p>
            <a:pPr marL="17145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US" sz="1200" b="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User Dashboard is the starting place for newly-authenticated users.</a:t>
            </a:r>
          </a:p>
          <a:p>
            <a:pPr marL="17145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US" sz="1200" b="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contains links to various features.</a:t>
            </a:r>
          </a:p>
          <a:p>
            <a:pPr marL="17145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US" sz="1200" b="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enables working with your datasets and collections.</a:t>
            </a:r>
            <a:endParaRPr lang="de-DE" sz="1200" b="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4" name="Fußzeilenplatzhalter 3">
            <a:extLst>
              <a:ext uri="{FF2B5EF4-FFF2-40B4-BE49-F238E27FC236}">
                <a16:creationId xmlns:a16="http://schemas.microsoft.com/office/drawing/2014/main" id="{9CC6FFF1-BEB9-3F16-1239-B2CB9F1562F4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5605" name="Foliennummernplatzhalter 4">
            <a:extLst>
              <a:ext uri="{FF2B5EF4-FFF2-40B4-BE49-F238E27FC236}">
                <a16:creationId xmlns:a16="http://schemas.microsoft.com/office/drawing/2014/main" id="{3E876024-D02A-13DA-871A-02BB31AEA5A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979421-A86E-4254-BD7E-70F1EEDF8656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D898913-6979-4454-42A0-E416D983866C}"/>
              </a:ext>
            </a:extLst>
          </p:cNvPr>
          <p:cNvSpPr txBox="1"/>
          <p:nvPr/>
        </p:nvSpPr>
        <p:spPr>
          <a:xfrm>
            <a:off x="403812" y="1758827"/>
            <a:ext cx="4427785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your username at the top right of the header.</a:t>
            </a:r>
          </a:p>
          <a:p>
            <a:pPr marL="228600" indent="-2286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 'Dashboard' from the drop-down menu.</a:t>
            </a:r>
            <a:endParaRPr lang="de-DE" sz="1200" b="0" kern="100" dirty="0">
              <a:solidFill>
                <a:schemeClr val="tx2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E99D571-B75E-DC87-EE29-5CBA4FA67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21" y="2504789"/>
            <a:ext cx="6554115" cy="18671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platzhalter 2">
            <a:extLst>
              <a:ext uri="{FF2B5EF4-FFF2-40B4-BE49-F238E27FC236}">
                <a16:creationId xmlns:a16="http://schemas.microsoft.com/office/drawing/2014/main" id="{8EA87723-C236-2B86-0D04-9BCFE394DBE6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548433" y="1851670"/>
            <a:ext cx="8280151" cy="1439863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de-DE" alt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Adding</a:t>
            </a:r>
            <a:r>
              <a:rPr lang="de-DE" alt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alt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alt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collection</a:t>
            </a:r>
            <a:endParaRPr lang="de-DE" alt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7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F127A2-2BBA-017F-1CD9-4B6CC2AFF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Adding</a:t>
            </a: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collection</a:t>
            </a:r>
            <a:endParaRPr lang="de-DE" sz="1800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7473C2-7D6B-46CD-5C40-4756A25CB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788838"/>
            <a:ext cx="4895775" cy="3367088"/>
          </a:xfrm>
        </p:spPr>
        <p:txBody>
          <a:bodyPr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endParaRPr lang="de-DE" sz="1400" b="0" kern="100" dirty="0">
              <a:solidFill>
                <a:schemeClr val="tx1"/>
              </a:solidFill>
              <a:highlight>
                <a:srgbClr val="00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Collections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user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dashboard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A NEW COLLECTION“ in </a:t>
            </a:r>
            <a:r>
              <a:rPr lang="de-DE" sz="1400" b="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grey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sidebar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400" b="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right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in </a:t>
            </a:r>
            <a:r>
              <a:rPr lang="de-DE" sz="1400" b="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“New User Collection”</a:t>
            </a:r>
            <a:r>
              <a:rPr lang="de-DE" sz="1400" b="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black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button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“ADDITIONAL FIELDS”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additional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metadata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collection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finished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click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blue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“SAVE”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button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endParaRPr lang="de-DE" sz="14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4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4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000" indent="-342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e-DE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28" name="Fußzeilenplatzhalter 3">
            <a:extLst>
              <a:ext uri="{FF2B5EF4-FFF2-40B4-BE49-F238E27FC236}">
                <a16:creationId xmlns:a16="http://schemas.microsoft.com/office/drawing/2014/main" id="{674F40A4-0084-6089-CA93-62C4C93F1126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6629" name="Foliennummernplatzhalter 4">
            <a:extLst>
              <a:ext uri="{FF2B5EF4-FFF2-40B4-BE49-F238E27FC236}">
                <a16:creationId xmlns:a16="http://schemas.microsoft.com/office/drawing/2014/main" id="{B036C941-6F13-0951-2476-CE7F063F897B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37B424-06C6-436E-B0DB-76BA13A6997A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ED12EFC-1799-118C-D77F-C287E1B4C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95288"/>
            <a:ext cx="2781443" cy="185429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3DFD07E-9802-EDCF-4936-3D63F801D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519" y="2281746"/>
            <a:ext cx="2782020" cy="19839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E3E0C6-D81F-8DFC-FC96-9EA7E4AE0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1560" y="1923678"/>
            <a:ext cx="8856984" cy="1439863"/>
          </a:xfrm>
        </p:spPr>
        <p:txBody>
          <a:bodyPr/>
          <a:lstStyle/>
          <a:p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Add / </a:t>
            </a:r>
            <a:r>
              <a:rPr lang="de-DE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view</a:t>
            </a:r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de-DE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download</a:t>
            </a:r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de-DE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871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5073B-3E07-7A7D-36C6-0B6A7E69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Add a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de-DE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90C21C-08E8-F7AA-6386-D482775A4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2" y="699542"/>
            <a:ext cx="6695976" cy="3367088"/>
          </a:xfrm>
        </p:spPr>
        <p:txBody>
          <a:bodyPr/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user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dashboard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click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“Works(Datasets)” 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grey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sidebar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DE" sz="12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button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“ADD NEW WORK (DATASET)”.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pop-up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displayed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prompting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type </a:t>
            </a:r>
            <a:r>
              <a:rPr lang="de-DE" sz="12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de-DE" sz="1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de-DE" sz="1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de-DE" sz="1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200" b="0" dirty="0">
                <a:latin typeface="Calibri" panose="020F0502020204030204" pitchFamily="34" charset="0"/>
                <a:cs typeface="Calibri" panose="020F0502020204030204" pitchFamily="34" charset="0"/>
              </a:rPr>
              <a:t>Unless you are adding a work to a particular CRC collection, choose the option: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“Dataset (Dataset works)”.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200" b="0" dirty="0">
                <a:latin typeface="Calibri" panose="020F0502020204030204" pitchFamily="34" charset="0"/>
                <a:cs typeface="Calibri" panose="020F0502020204030204" pitchFamily="34" charset="0"/>
              </a:rPr>
              <a:t>Then press the blue button: “CREATE WORK (DATASET)”.</a:t>
            </a:r>
            <a:endParaRPr lang="de-DE" sz="12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652" name="Fußzeilenplatzhalter 3">
            <a:extLst>
              <a:ext uri="{FF2B5EF4-FFF2-40B4-BE49-F238E27FC236}">
                <a16:creationId xmlns:a16="http://schemas.microsoft.com/office/drawing/2014/main" id="{0DEEBBAB-5029-AA5F-1835-871CBF7DAEC2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7653" name="Foliennummernplatzhalter 4">
            <a:extLst>
              <a:ext uri="{FF2B5EF4-FFF2-40B4-BE49-F238E27FC236}">
                <a16:creationId xmlns:a16="http://schemas.microsoft.com/office/drawing/2014/main" id="{D975CFBB-C02C-D7E0-81A5-62893FA9BCA1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643C6C-B2D0-40DF-98A3-3F51CE6B04B2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3D119C-F97F-29B8-EB0A-9A6FF764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160" y="699542"/>
            <a:ext cx="1630889" cy="331236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71EF504-295F-740C-B655-A63502889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550" y="2831419"/>
            <a:ext cx="5181650" cy="13245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86F9C6A-B22D-433D-23C2-43DCAC55B1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6" r="1776"/>
          <a:stretch/>
        </p:blipFill>
        <p:spPr>
          <a:xfrm>
            <a:off x="3178733" y="863600"/>
            <a:ext cx="5865326" cy="25206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374C145-C979-312D-3399-D5FC2C9C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95288"/>
            <a:ext cx="3312368" cy="468312"/>
          </a:xfrm>
        </p:spPr>
        <p:txBody>
          <a:bodyPr rtlCol="0">
            <a:no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a </a:t>
            </a: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de-DE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676" name="Fußzeilenplatzhalter 3">
            <a:extLst>
              <a:ext uri="{FF2B5EF4-FFF2-40B4-BE49-F238E27FC236}">
                <a16:creationId xmlns:a16="http://schemas.microsoft.com/office/drawing/2014/main" id="{9AA79289-5DC7-014D-54B3-09B8D94D2032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8677" name="Foliennummernplatzhalter 4">
            <a:extLst>
              <a:ext uri="{FF2B5EF4-FFF2-40B4-BE49-F238E27FC236}">
                <a16:creationId xmlns:a16="http://schemas.microsoft.com/office/drawing/2014/main" id="{E3CA68CA-70A0-A1A1-1B5E-A4EF523C6E7D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62BB12-B8BB-4E74-89D6-7DB43C9D16F2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r>
              <a:rPr lang="de-DE" altLang="de-DE" sz="9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8FEF7DEC-0924-11E7-C723-F72430BE8121}"/>
              </a:ext>
            </a:extLst>
          </p:cNvPr>
          <p:cNvSpPr/>
          <p:nvPr/>
        </p:nvSpPr>
        <p:spPr>
          <a:xfrm>
            <a:off x="7442200" y="3089275"/>
            <a:ext cx="1160463" cy="1235075"/>
          </a:xfrm>
          <a:custGeom>
            <a:avLst/>
            <a:gdLst>
              <a:gd name="connsiteX0" fmla="*/ 187285 w 1159991"/>
              <a:gd name="connsiteY0" fmla="*/ 0 h 1235990"/>
              <a:gd name="connsiteX1" fmla="*/ 878165 w 1159991"/>
              <a:gd name="connsiteY1" fmla="*/ 355600 h 1235990"/>
              <a:gd name="connsiteX2" fmla="*/ 34885 w 1159991"/>
              <a:gd name="connsiteY2" fmla="*/ 690880 h 1235990"/>
              <a:gd name="connsiteX3" fmla="*/ 146645 w 1159991"/>
              <a:gd name="connsiteY3" fmla="*/ 508000 h 1235990"/>
              <a:gd name="connsiteX4" fmla="*/ 14565 w 1159991"/>
              <a:gd name="connsiteY4" fmla="*/ 690880 h 1235990"/>
              <a:gd name="connsiteX5" fmla="*/ 258405 w 1159991"/>
              <a:gd name="connsiteY5" fmla="*/ 833120 h 1235990"/>
              <a:gd name="connsiteX6" fmla="*/ 207605 w 1159991"/>
              <a:gd name="connsiteY6" fmla="*/ 833120 h 1235990"/>
              <a:gd name="connsiteX7" fmla="*/ 339685 w 1159991"/>
              <a:gd name="connsiteY7" fmla="*/ 721360 h 123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9991" h="1235990">
                <a:moveTo>
                  <a:pt x="187285" y="0"/>
                </a:moveTo>
                <a:cubicBezTo>
                  <a:pt x="545425" y="120226"/>
                  <a:pt x="903565" y="240453"/>
                  <a:pt x="878165" y="355600"/>
                </a:cubicBezTo>
                <a:cubicBezTo>
                  <a:pt x="852765" y="470747"/>
                  <a:pt x="156805" y="665480"/>
                  <a:pt x="34885" y="690880"/>
                </a:cubicBezTo>
                <a:cubicBezTo>
                  <a:pt x="-87035" y="716280"/>
                  <a:pt x="150032" y="508000"/>
                  <a:pt x="146645" y="508000"/>
                </a:cubicBezTo>
                <a:cubicBezTo>
                  <a:pt x="143258" y="508000"/>
                  <a:pt x="-4062" y="636693"/>
                  <a:pt x="14565" y="690880"/>
                </a:cubicBezTo>
                <a:cubicBezTo>
                  <a:pt x="33192" y="745067"/>
                  <a:pt x="226232" y="809413"/>
                  <a:pt x="258405" y="833120"/>
                </a:cubicBezTo>
                <a:cubicBezTo>
                  <a:pt x="290578" y="856827"/>
                  <a:pt x="194058" y="851747"/>
                  <a:pt x="207605" y="833120"/>
                </a:cubicBezTo>
                <a:cubicBezTo>
                  <a:pt x="221152" y="814493"/>
                  <a:pt x="2253152" y="1820333"/>
                  <a:pt x="339685" y="72136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5C259F64-C152-CC0B-C587-BE3E5076FB6B}"/>
              </a:ext>
            </a:extLst>
          </p:cNvPr>
          <p:cNvSpPr/>
          <p:nvPr/>
        </p:nvSpPr>
        <p:spPr>
          <a:xfrm>
            <a:off x="7578725" y="1086520"/>
            <a:ext cx="793750" cy="1530350"/>
          </a:xfrm>
          <a:custGeom>
            <a:avLst/>
            <a:gdLst>
              <a:gd name="connsiteX0" fmla="*/ 71120 w 792759"/>
              <a:gd name="connsiteY0" fmla="*/ 714960 h 1531134"/>
              <a:gd name="connsiteX1" fmla="*/ 792480 w 792759"/>
              <a:gd name="connsiteY1" fmla="*/ 24080 h 1531134"/>
              <a:gd name="connsiteX2" fmla="*/ 0 w 792759"/>
              <a:gd name="connsiteY2" fmla="*/ 1487120 h 153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759" h="1531134">
                <a:moveTo>
                  <a:pt x="71120" y="714960"/>
                </a:moveTo>
                <a:cubicBezTo>
                  <a:pt x="437726" y="305173"/>
                  <a:pt x="804333" y="-104613"/>
                  <a:pt x="792480" y="24080"/>
                </a:cubicBezTo>
                <a:cubicBezTo>
                  <a:pt x="780627" y="152773"/>
                  <a:pt x="562187" y="1820707"/>
                  <a:pt x="0" y="148712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EA9AC386-6F38-7576-47C4-9BECE65A3BBB}"/>
              </a:ext>
            </a:extLst>
          </p:cNvPr>
          <p:cNvSpPr/>
          <p:nvPr/>
        </p:nvSpPr>
        <p:spPr>
          <a:xfrm>
            <a:off x="3971925" y="-1717675"/>
            <a:ext cx="4541838" cy="2393950"/>
          </a:xfrm>
          <a:custGeom>
            <a:avLst/>
            <a:gdLst>
              <a:gd name="connsiteX0" fmla="*/ 4541520 w 4541520"/>
              <a:gd name="connsiteY0" fmla="*/ 1859280 h 2392915"/>
              <a:gd name="connsiteX1" fmla="*/ 3545840 w 4541520"/>
              <a:gd name="connsiteY1" fmla="*/ 2275840 h 2392915"/>
              <a:gd name="connsiteX2" fmla="*/ 0 w 4541520"/>
              <a:gd name="connsiteY2" fmla="*/ 0 h 239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41520" h="2392915">
                <a:moveTo>
                  <a:pt x="4541520" y="1859280"/>
                </a:moveTo>
                <a:cubicBezTo>
                  <a:pt x="4422140" y="2222500"/>
                  <a:pt x="4302760" y="2585720"/>
                  <a:pt x="3545840" y="2275840"/>
                </a:cubicBezTo>
                <a:cubicBezTo>
                  <a:pt x="2788920" y="1965960"/>
                  <a:pt x="428413" y="475827"/>
                  <a:pt x="0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2AD04B02-A485-552D-5A3D-ADF9DE7E7E27}"/>
              </a:ext>
            </a:extLst>
          </p:cNvPr>
          <p:cNvSpPr txBox="1"/>
          <p:nvPr/>
        </p:nvSpPr>
        <p:spPr>
          <a:xfrm>
            <a:off x="340792" y="850819"/>
            <a:ext cx="2863056" cy="200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de-DE" sz="1200" b="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 in </a:t>
            </a:r>
            <a:r>
              <a:rPr lang="de-DE" sz="1200" b="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200" b="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“Add New Dataset”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</a:t>
            </a:r>
            <a:r>
              <a:rPr lang="de-DE" sz="1200" b="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a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visibilit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box 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Deposit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Agreement”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label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button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“ADD FILES” 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files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PC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de-DE" sz="12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SAVE“button</a:t>
            </a:r>
            <a:r>
              <a:rPr lang="de-DE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1200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133C1CC-491D-D362-0FDE-42CC6799256C}"/>
              </a:ext>
            </a:extLst>
          </p:cNvPr>
          <p:cNvSpPr/>
          <p:nvPr/>
        </p:nvSpPr>
        <p:spPr>
          <a:xfrm>
            <a:off x="8028384" y="3075806"/>
            <a:ext cx="504056" cy="1951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A5FA1B0-1E51-8C37-9EE6-E65AE6088356}"/>
              </a:ext>
            </a:extLst>
          </p:cNvPr>
          <p:cNvSpPr/>
          <p:nvPr/>
        </p:nvSpPr>
        <p:spPr>
          <a:xfrm>
            <a:off x="7740352" y="2931790"/>
            <a:ext cx="242691" cy="1087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7DD9149-5F15-E706-AF71-86EC935933E5}"/>
              </a:ext>
            </a:extLst>
          </p:cNvPr>
          <p:cNvSpPr/>
          <p:nvPr/>
        </p:nvSpPr>
        <p:spPr>
          <a:xfrm>
            <a:off x="5652120" y="1136394"/>
            <a:ext cx="288032" cy="1392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1B05D64-21A8-19D1-32BE-7621D01D4EE7}"/>
              </a:ext>
            </a:extLst>
          </p:cNvPr>
          <p:cNvSpPr/>
          <p:nvPr/>
        </p:nvSpPr>
        <p:spPr>
          <a:xfrm>
            <a:off x="7473767" y="1740746"/>
            <a:ext cx="288032" cy="11712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E6252856-6253-747C-0975-8C207139221B}"/>
                  </a:ext>
                </a:extLst>
              </p14:cNvPr>
              <p14:cNvContentPartPr/>
              <p14:nvPr/>
            </p14:nvContentPartPr>
            <p14:xfrm>
              <a:off x="4355976" y="1419622"/>
              <a:ext cx="233640" cy="3960"/>
            </p14:xfrm>
          </p:contentPart>
        </mc:Choice>
        <mc:Fallback xmlns=""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E6252856-6253-747C-0975-8C20713922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9856" y="1413502"/>
                <a:ext cx="245880" cy="16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74C145-C979-312D-3399-D5FC2C9C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503967"/>
            <a:ext cx="1152128" cy="273580"/>
          </a:xfrm>
        </p:spPr>
        <p:txBody>
          <a:bodyPr rtlCol="0">
            <a:no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18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Hints</a:t>
            </a:r>
            <a:r>
              <a:rPr lang="de-DE" sz="18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de-DE" sz="1800" kern="1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676" name="Fußzeilenplatzhalter 3">
            <a:extLst>
              <a:ext uri="{FF2B5EF4-FFF2-40B4-BE49-F238E27FC236}">
                <a16:creationId xmlns:a16="http://schemas.microsoft.com/office/drawing/2014/main" id="{9AA79289-5DC7-014D-54B3-09B8D94D2032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8677" name="Foliennummernplatzhalter 4">
            <a:extLst>
              <a:ext uri="{FF2B5EF4-FFF2-40B4-BE49-F238E27FC236}">
                <a16:creationId xmlns:a16="http://schemas.microsoft.com/office/drawing/2014/main" id="{E3CA68CA-70A0-A1A1-1B5E-A4EF523C6E7D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62BB12-B8BB-4E74-89D6-7DB43C9D16F2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r>
              <a:rPr lang="de-DE" altLang="de-DE" sz="9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8FEF7DEC-0924-11E7-C723-F72430BE8121}"/>
              </a:ext>
            </a:extLst>
          </p:cNvPr>
          <p:cNvSpPr/>
          <p:nvPr/>
        </p:nvSpPr>
        <p:spPr>
          <a:xfrm>
            <a:off x="7442200" y="3089275"/>
            <a:ext cx="1160463" cy="1235075"/>
          </a:xfrm>
          <a:custGeom>
            <a:avLst/>
            <a:gdLst>
              <a:gd name="connsiteX0" fmla="*/ 187285 w 1159991"/>
              <a:gd name="connsiteY0" fmla="*/ 0 h 1235990"/>
              <a:gd name="connsiteX1" fmla="*/ 878165 w 1159991"/>
              <a:gd name="connsiteY1" fmla="*/ 355600 h 1235990"/>
              <a:gd name="connsiteX2" fmla="*/ 34885 w 1159991"/>
              <a:gd name="connsiteY2" fmla="*/ 690880 h 1235990"/>
              <a:gd name="connsiteX3" fmla="*/ 146645 w 1159991"/>
              <a:gd name="connsiteY3" fmla="*/ 508000 h 1235990"/>
              <a:gd name="connsiteX4" fmla="*/ 14565 w 1159991"/>
              <a:gd name="connsiteY4" fmla="*/ 690880 h 1235990"/>
              <a:gd name="connsiteX5" fmla="*/ 258405 w 1159991"/>
              <a:gd name="connsiteY5" fmla="*/ 833120 h 1235990"/>
              <a:gd name="connsiteX6" fmla="*/ 207605 w 1159991"/>
              <a:gd name="connsiteY6" fmla="*/ 833120 h 1235990"/>
              <a:gd name="connsiteX7" fmla="*/ 339685 w 1159991"/>
              <a:gd name="connsiteY7" fmla="*/ 721360 h 123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9991" h="1235990">
                <a:moveTo>
                  <a:pt x="187285" y="0"/>
                </a:moveTo>
                <a:cubicBezTo>
                  <a:pt x="545425" y="120226"/>
                  <a:pt x="903565" y="240453"/>
                  <a:pt x="878165" y="355600"/>
                </a:cubicBezTo>
                <a:cubicBezTo>
                  <a:pt x="852765" y="470747"/>
                  <a:pt x="156805" y="665480"/>
                  <a:pt x="34885" y="690880"/>
                </a:cubicBezTo>
                <a:cubicBezTo>
                  <a:pt x="-87035" y="716280"/>
                  <a:pt x="150032" y="508000"/>
                  <a:pt x="146645" y="508000"/>
                </a:cubicBezTo>
                <a:cubicBezTo>
                  <a:pt x="143258" y="508000"/>
                  <a:pt x="-4062" y="636693"/>
                  <a:pt x="14565" y="690880"/>
                </a:cubicBezTo>
                <a:cubicBezTo>
                  <a:pt x="33192" y="745067"/>
                  <a:pt x="226232" y="809413"/>
                  <a:pt x="258405" y="833120"/>
                </a:cubicBezTo>
                <a:cubicBezTo>
                  <a:pt x="290578" y="856827"/>
                  <a:pt x="194058" y="851747"/>
                  <a:pt x="207605" y="833120"/>
                </a:cubicBezTo>
                <a:cubicBezTo>
                  <a:pt x="221152" y="814493"/>
                  <a:pt x="2253152" y="1820333"/>
                  <a:pt x="339685" y="72136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EA9AC386-6F38-7576-47C4-9BECE65A3BBB}"/>
              </a:ext>
            </a:extLst>
          </p:cNvPr>
          <p:cNvSpPr/>
          <p:nvPr/>
        </p:nvSpPr>
        <p:spPr>
          <a:xfrm>
            <a:off x="3971925" y="-1717675"/>
            <a:ext cx="4541838" cy="2393950"/>
          </a:xfrm>
          <a:custGeom>
            <a:avLst/>
            <a:gdLst>
              <a:gd name="connsiteX0" fmla="*/ 4541520 w 4541520"/>
              <a:gd name="connsiteY0" fmla="*/ 1859280 h 2392915"/>
              <a:gd name="connsiteX1" fmla="*/ 3545840 w 4541520"/>
              <a:gd name="connsiteY1" fmla="*/ 2275840 h 2392915"/>
              <a:gd name="connsiteX2" fmla="*/ 0 w 4541520"/>
              <a:gd name="connsiteY2" fmla="*/ 0 h 239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41520" h="2392915">
                <a:moveTo>
                  <a:pt x="4541520" y="1859280"/>
                </a:moveTo>
                <a:cubicBezTo>
                  <a:pt x="4422140" y="2222500"/>
                  <a:pt x="4302760" y="2585720"/>
                  <a:pt x="3545840" y="2275840"/>
                </a:cubicBezTo>
                <a:cubicBezTo>
                  <a:pt x="2788920" y="1965960"/>
                  <a:pt x="428413" y="475827"/>
                  <a:pt x="0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2AD04B02-A485-552D-5A3D-ADF9DE7E7E27}"/>
              </a:ext>
            </a:extLst>
          </p:cNvPr>
          <p:cNvSpPr txBox="1"/>
          <p:nvPr/>
        </p:nvSpPr>
        <p:spPr>
          <a:xfrm>
            <a:off x="484808" y="938052"/>
            <a:ext cx="3943176" cy="282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adding an ORCID identifier for a Creator or Contributor, you must use the full, web form of the ORCID, which looks like this: 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https://orcid.org/0000-0002-1825-0097</a:t>
            </a:r>
            <a:endParaRPr lang="en-US" sz="1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refresh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changes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4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File 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selection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note that the maximum number of files for a single upload is 100 and the maximum upload size is 15 GB (gigabytes). For larger amounts and volumes of data, please contact us directly at researchdata@rub.de</a:t>
            </a:r>
            <a:endParaRPr lang="de-DE" sz="1400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9E35D1B-8571-5234-C757-43B4680B7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056" y="224383"/>
            <a:ext cx="4019914" cy="321146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863E29B-D372-7803-4F64-3DB6D33302A6}"/>
              </a:ext>
            </a:extLst>
          </p:cNvPr>
          <p:cNvSpPr txBox="1"/>
          <p:nvPr/>
        </p:nvSpPr>
        <p:spPr>
          <a:xfrm>
            <a:off x="4427984" y="3434984"/>
            <a:ext cx="44071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Fig. 11 </a:t>
            </a:r>
            <a:r>
              <a:rPr lang="en-US" sz="800" i="1" dirty="0">
                <a:latin typeface="Calibri" panose="020F0502020204030204" pitchFamily="34" charset="0"/>
                <a:cs typeface="Calibri" panose="020F0502020204030204" pitchFamily="34" charset="0"/>
              </a:rPr>
              <a:t>The Turing Way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project illustration by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Scriberia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. Used under a CC-BY 4.0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licence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. DOI: 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10.5281/zenodo.3332807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79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C152F3D9-0CE0-8957-CCD4-82479861E4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44" t="15139" r="32328"/>
          <a:stretch/>
        </p:blipFill>
        <p:spPr>
          <a:xfrm>
            <a:off x="5430202" y="549052"/>
            <a:ext cx="3179445" cy="252028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1DD629-3E70-7F29-8D5B-EF3542D5F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21323"/>
            <a:ext cx="7559675" cy="468312"/>
          </a:xfrm>
        </p:spPr>
        <p:txBody>
          <a:bodyPr rtlCol="0">
            <a:noAutofit/>
          </a:bodyPr>
          <a:lstStyle/>
          <a:p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Viewing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works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datasets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4110B8-9A1C-AD0E-57E2-A6398B6D6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31590"/>
            <a:ext cx="4752528" cy="2086223"/>
          </a:xfrm>
        </p:spPr>
        <p:txBody>
          <a:bodyPr/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dashboard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click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“Works (Dataset)” 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grey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sidebar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view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0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Then click on the title of one of your datasets</a:t>
            </a:r>
            <a:r>
              <a:rPr lang="de-DE" sz="18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8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endParaRPr lang="de-DE" sz="18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8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8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defRPr/>
            </a:pPr>
            <a:endParaRPr lang="de-DE" sz="1800" b="0" dirty="0"/>
          </a:p>
        </p:txBody>
      </p:sp>
      <p:sp>
        <p:nvSpPr>
          <p:cNvPr id="29700" name="Fußzeilenplatzhalter 3">
            <a:extLst>
              <a:ext uri="{FF2B5EF4-FFF2-40B4-BE49-F238E27FC236}">
                <a16:creationId xmlns:a16="http://schemas.microsoft.com/office/drawing/2014/main" id="{F9CBF55A-2C16-CFF0-51B0-4B865B90A0F7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9701" name="Foliennummernplatzhalter 4">
            <a:extLst>
              <a:ext uri="{FF2B5EF4-FFF2-40B4-BE49-F238E27FC236}">
                <a16:creationId xmlns:a16="http://schemas.microsoft.com/office/drawing/2014/main" id="{43717E05-4F42-5D74-D194-10FE5601868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5C9F8F-5C89-4347-BE06-28496350CC88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DD629-3E70-7F29-8D5B-EF3542D5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Download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de-DE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4110B8-9A1C-AD0E-57E2-A6398B6D6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917575"/>
            <a:ext cx="4895775" cy="2446263"/>
          </a:xfrm>
        </p:spPr>
        <p:txBody>
          <a:bodyPr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400" b="0" dirty="0">
                <a:latin typeface="Calibri" panose="020F0502020204030204" pitchFamily="34" charset="0"/>
                <a:cs typeface="Calibri" panose="020F0502020204030204" pitchFamily="34" charset="0"/>
              </a:rPr>
              <a:t>When viewing one of your datasets, click on the black button "DOWNLOAD ALL". Allow the download if a pop-up window asks for it.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400" b="0" dirty="0">
                <a:latin typeface="Calibri" panose="020F0502020204030204" pitchFamily="34" charset="0"/>
                <a:cs typeface="Calibri" panose="020F0502020204030204" pitchFamily="34" charset="0"/>
              </a:rPr>
              <a:t>A ZIP file will be downloaded to your computer</a:t>
            </a:r>
            <a:r>
              <a:rPr lang="de-DE" sz="1400" b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b="0" dirty="0">
                <a:latin typeface="Calibri" panose="020F0502020204030204" pitchFamily="34" charset="0"/>
                <a:cs typeface="Calibri" panose="020F0502020204030204" pitchFamily="34" charset="0"/>
              </a:rPr>
              <a:t>This ZIP file contains a folder with all the files of the dataset, as well as the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metadata file "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metadata.json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1400" b="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b="0" dirty="0" err="1">
                <a:latin typeface="Calibri" panose="020F0502020204030204" pitchFamily="34" charset="0"/>
                <a:cs typeface="Calibri" panose="020F0502020204030204" pitchFamily="34" charset="0"/>
              </a:rPr>
              <a:t>ReSeeD</a:t>
            </a:r>
            <a:r>
              <a:rPr lang="en-US" sz="1400" b="0" dirty="0">
                <a:latin typeface="Calibri" panose="020F0502020204030204" pitchFamily="34" charset="0"/>
                <a:cs typeface="Calibri" panose="020F0502020204030204" pitchFamily="34" charset="0"/>
              </a:rPr>
              <a:t> metadata of the data set).</a:t>
            </a:r>
            <a:endParaRPr lang="de-DE" sz="14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4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400" b="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defRPr/>
            </a:pPr>
            <a:endParaRPr lang="de-DE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700" name="Fußzeilenplatzhalter 3">
            <a:extLst>
              <a:ext uri="{FF2B5EF4-FFF2-40B4-BE49-F238E27FC236}">
                <a16:creationId xmlns:a16="http://schemas.microsoft.com/office/drawing/2014/main" id="{F9CBF55A-2C16-CFF0-51B0-4B865B90A0F7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29701" name="Foliennummernplatzhalter 4">
            <a:extLst>
              <a:ext uri="{FF2B5EF4-FFF2-40B4-BE49-F238E27FC236}">
                <a16:creationId xmlns:a16="http://schemas.microsoft.com/office/drawing/2014/main" id="{43717E05-4F42-5D74-D194-10FE5601868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5C9F8F-5C89-4347-BE06-28496350CC88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D27FAEA-575A-5197-D477-9D4FF2A36B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022" b="73800"/>
          <a:stretch/>
        </p:blipFill>
        <p:spPr>
          <a:xfrm>
            <a:off x="5868144" y="863600"/>
            <a:ext cx="2598738" cy="220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25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E3E0C6-D81F-8DFC-FC96-9EA7E4AE0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5696" y="1851670"/>
            <a:ext cx="5404832" cy="792088"/>
          </a:xfrm>
        </p:spPr>
        <p:txBody>
          <a:bodyPr/>
          <a:lstStyle/>
          <a:p>
            <a:pPr marL="1800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dirty="0">
                <a:latin typeface="Calibri" panose="020F0502020204030204" pitchFamily="34" charset="0"/>
                <a:cs typeface="Calibri" panose="020F0502020204030204" pitchFamily="34" charset="0"/>
              </a:rPr>
              <a:t>Add a </a:t>
            </a:r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36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collection</a:t>
            </a:r>
            <a:endParaRPr lang="de-DE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228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5B6C52B-2DE2-FA7C-32E2-D300C7C81E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8" r="1828"/>
          <a:stretch/>
        </p:blipFill>
        <p:spPr>
          <a:xfrm>
            <a:off x="4455910" y="863600"/>
            <a:ext cx="4364561" cy="223224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E5EFBC0-339B-14A2-177C-D611BDCD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marL="18000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Add a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collection</a:t>
            </a:r>
            <a:endParaRPr lang="de-DE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B0E71-62C9-EA72-FE1C-4516D5D8C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917575"/>
            <a:ext cx="2447925" cy="3367088"/>
          </a:xfrm>
        </p:spPr>
        <p:txBody>
          <a:bodyPr/>
          <a:lstStyle/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defRPr/>
            </a:pPr>
            <a:endParaRPr lang="de-DE" sz="1100" b="0" dirty="0"/>
          </a:p>
        </p:txBody>
      </p:sp>
      <p:sp>
        <p:nvSpPr>
          <p:cNvPr id="30724" name="Fußzeilenplatzhalter 3">
            <a:extLst>
              <a:ext uri="{FF2B5EF4-FFF2-40B4-BE49-F238E27FC236}">
                <a16:creationId xmlns:a16="http://schemas.microsoft.com/office/drawing/2014/main" id="{D0A8884E-5966-FD72-DD8C-D447C576DBB6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30725" name="Foliennummernplatzhalter 4">
            <a:extLst>
              <a:ext uri="{FF2B5EF4-FFF2-40B4-BE49-F238E27FC236}">
                <a16:creationId xmlns:a16="http://schemas.microsoft.com/office/drawing/2014/main" id="{EA0255AD-C2DB-83C1-684E-A2276C99059B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0A929F-E34C-4D9D-A438-26915FD3C0B7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FB51B3C-9588-6C82-8FEB-83F223CC6BF6}"/>
              </a:ext>
            </a:extLst>
          </p:cNvPr>
          <p:cNvSpPr txBox="1"/>
          <p:nvPr/>
        </p:nvSpPr>
        <p:spPr>
          <a:xfrm>
            <a:off x="421932" y="933216"/>
            <a:ext cx="4087702" cy="255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While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viewing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works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</a:t>
            </a:r>
            <a:r>
              <a:rPr lang="de-DE" sz="16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6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grey</a:t>
            </a:r>
            <a:r>
              <a:rPr lang="de-DE" sz="16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button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“Add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collection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16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collection</a:t>
            </a: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e-DE" sz="16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“SAVE CHANGES”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de-DE" sz="16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collection page is displayed, and your work (dataset) is now added to the list of works</a:t>
            </a:r>
            <a:r>
              <a:rPr lang="de-DE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600" kern="100" dirty="0">
              <a:solidFill>
                <a:srgbClr val="92D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65522F0-5396-BFEE-B526-40F30BA0BEE6}"/>
              </a:ext>
            </a:extLst>
          </p:cNvPr>
          <p:cNvSpPr/>
          <p:nvPr/>
        </p:nvSpPr>
        <p:spPr>
          <a:xfrm>
            <a:off x="7380312" y="1563637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AB6C36D-D6D5-2D6C-E9B6-05E846908C28}"/>
              </a:ext>
            </a:extLst>
          </p:cNvPr>
          <p:cNvSpPr/>
          <p:nvPr/>
        </p:nvSpPr>
        <p:spPr>
          <a:xfrm>
            <a:off x="6084167" y="1347613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B5425F3-4EA8-6100-3811-BE1FF501953C}"/>
              </a:ext>
            </a:extLst>
          </p:cNvPr>
          <p:cNvSpPr/>
          <p:nvPr/>
        </p:nvSpPr>
        <p:spPr>
          <a:xfrm>
            <a:off x="4981796" y="1941880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EDAA47B4-94BE-6E41-C2E0-4F23F79AC462}"/>
              </a:ext>
            </a:extLst>
          </p:cNvPr>
          <p:cNvSpPr/>
          <p:nvPr/>
        </p:nvSpPr>
        <p:spPr>
          <a:xfrm rot="16200000">
            <a:off x="5092496" y="2336156"/>
            <a:ext cx="448924" cy="3377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E3E0C6-D81F-8DFC-FC96-9EA7E4AE0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9672" y="1923678"/>
            <a:ext cx="6552728" cy="792088"/>
          </a:xfrm>
        </p:spPr>
        <p:txBody>
          <a:bodyPr/>
          <a:lstStyle/>
          <a:p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Search ReSeeD </a:t>
            </a:r>
            <a:r>
              <a:rPr lang="de-DE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datasets</a:t>
            </a:r>
            <a:r>
              <a:rPr lang="de-DE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1326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5498A27-6F63-72E1-8F99-9FC16963E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6" r="396"/>
          <a:stretch/>
        </p:blipFill>
        <p:spPr>
          <a:xfrm>
            <a:off x="3707904" y="789775"/>
            <a:ext cx="5363592" cy="15624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DCF835-72F8-83B3-25A3-688A5BC7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Search ReSeeD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datasets</a:t>
            </a: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DE630C-5B9D-44EF-2925-4CBBF42A2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917575"/>
            <a:ext cx="2447925" cy="1006103"/>
          </a:xfrm>
        </p:spPr>
        <p:txBody>
          <a:bodyPr/>
          <a:lstStyle/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defRPr/>
            </a:pPr>
            <a:endParaRPr lang="de-DE" sz="1100" b="0" dirty="0"/>
          </a:p>
        </p:txBody>
      </p:sp>
      <p:sp>
        <p:nvSpPr>
          <p:cNvPr id="31748" name="Fußzeilenplatzhalter 3">
            <a:extLst>
              <a:ext uri="{FF2B5EF4-FFF2-40B4-BE49-F238E27FC236}">
                <a16:creationId xmlns:a16="http://schemas.microsoft.com/office/drawing/2014/main" id="{CAFF274C-6D05-9690-DD62-017EBC450DEA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31749" name="Foliennummernplatzhalter 4">
            <a:extLst>
              <a:ext uri="{FF2B5EF4-FFF2-40B4-BE49-F238E27FC236}">
                <a16:creationId xmlns:a16="http://schemas.microsoft.com/office/drawing/2014/main" id="{09C9009B-8846-263E-7879-7E07832BC25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76F081-8E8F-4B88-8F5D-3BA0990407FC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520ACAE-1697-B588-FF64-0AFE689CDED3}"/>
              </a:ext>
            </a:extLst>
          </p:cNvPr>
          <p:cNvSpPr txBox="1"/>
          <p:nvPr/>
        </p:nvSpPr>
        <p:spPr>
          <a:xfrm>
            <a:off x="467866" y="876412"/>
            <a:ext cx="3240038" cy="89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you can search in your own, shared or published datasets. If you are </a:t>
            </a: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logged in, you only have </a:t>
            </a: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limited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access.</a:t>
            </a:r>
            <a:endParaRPr lang="de-DE" sz="12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AE86861-96B0-8E38-46DC-DC31ACC0A187}"/>
              </a:ext>
            </a:extLst>
          </p:cNvPr>
          <p:cNvSpPr/>
          <p:nvPr/>
        </p:nvSpPr>
        <p:spPr>
          <a:xfrm>
            <a:off x="5930850" y="1966733"/>
            <a:ext cx="91769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A0967CF-0919-4D72-DF24-E3C710979417}"/>
              </a:ext>
            </a:extLst>
          </p:cNvPr>
          <p:cNvSpPr txBox="1"/>
          <p:nvPr/>
        </p:nvSpPr>
        <p:spPr>
          <a:xfrm>
            <a:off x="179512" y="2225811"/>
            <a:ext cx="8496944" cy="198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de-DE" sz="14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Navigate</a:t>
            </a:r>
            <a:r>
              <a:rPr lang="de-DE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ReSeeD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-homepage.</a:t>
            </a:r>
          </a:p>
          <a:p>
            <a:pPr marL="5715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a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search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keyword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phrase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de-DE" sz="1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Search ReSeeD“ </a:t>
            </a: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search</a:t>
            </a:r>
            <a:r>
              <a:rPr lang="de-DE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box.</a:t>
            </a:r>
            <a:endParaRPr lang="de-DE" sz="14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de-DE" sz="1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Filter </a:t>
            </a:r>
            <a:r>
              <a:rPr lang="de-DE" sz="1400" b="1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option</a:t>
            </a:r>
            <a:r>
              <a:rPr lang="de-DE" sz="1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blue “drop-down” control on the right of the search box can be used to restrict your search to only your works or collections.</a:t>
            </a:r>
          </a:p>
          <a:p>
            <a:pPr marL="5715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de-DE" sz="1400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Finally</a:t>
            </a:r>
            <a:r>
              <a:rPr lang="de-DE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4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</a:t>
            </a:r>
            <a:r>
              <a:rPr lang="de-DE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400" kern="1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“GO”- Button.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3CDD8B7-BAF4-5AE6-F19D-1B64C2C711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6" r="396"/>
          <a:stretch/>
        </p:blipFill>
        <p:spPr>
          <a:xfrm>
            <a:off x="983784" y="2067694"/>
            <a:ext cx="7415660" cy="216024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DCF835-72F8-83B3-25A3-688A5BC7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de-DE" sz="1800" b="1" dirty="0">
                <a:latin typeface="Calibri" panose="020F0502020204030204" pitchFamily="34" charset="0"/>
                <a:cs typeface="Calibri" panose="020F0502020204030204" pitchFamily="34" charset="0"/>
              </a:rPr>
              <a:t>Search ReSeeD </a:t>
            </a:r>
            <a:r>
              <a:rPr lang="de-DE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datasets</a:t>
            </a:r>
            <a:endParaRPr lang="de-DE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DE630C-5B9D-44EF-2925-4CBBF42A2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917575"/>
            <a:ext cx="2447925" cy="3367088"/>
          </a:xfrm>
        </p:spPr>
        <p:txBody>
          <a:bodyPr/>
          <a:lstStyle/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defRPr/>
            </a:pPr>
            <a:endParaRPr lang="de-DE" sz="1100" b="0" dirty="0"/>
          </a:p>
        </p:txBody>
      </p:sp>
      <p:sp>
        <p:nvSpPr>
          <p:cNvPr id="31748" name="Fußzeilenplatzhalter 3">
            <a:extLst>
              <a:ext uri="{FF2B5EF4-FFF2-40B4-BE49-F238E27FC236}">
                <a16:creationId xmlns:a16="http://schemas.microsoft.com/office/drawing/2014/main" id="{CAFF274C-6D05-9690-DD62-017EBC450DEA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31749" name="Foliennummernplatzhalter 4">
            <a:extLst>
              <a:ext uri="{FF2B5EF4-FFF2-40B4-BE49-F238E27FC236}">
                <a16:creationId xmlns:a16="http://schemas.microsoft.com/office/drawing/2014/main" id="{09C9009B-8846-263E-7879-7E07832BC25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76F081-8E8F-4B88-8F5D-3BA0990407FC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520ACAE-1697-B588-FF64-0AFE689CDED3}"/>
              </a:ext>
            </a:extLst>
          </p:cNvPr>
          <p:cNvSpPr txBox="1"/>
          <p:nvPr/>
        </p:nvSpPr>
        <p:spPr>
          <a:xfrm>
            <a:off x="395536" y="751947"/>
            <a:ext cx="8639796" cy="117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en-US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search criteria are indicated at the top of the search results page next to the label: </a:t>
            </a:r>
            <a:r>
              <a:rPr lang="en-US" sz="12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“Filtering by:”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en-US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change the order of results by clicking the “Sort by relevance”</a:t>
            </a:r>
            <a:r>
              <a:rPr lang="de-DE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s</a:t>
            </a:r>
            <a:r>
              <a:rPr lang="en-US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 a different criterion to sort the results:  for example, by "Date uploaded".</a:t>
            </a:r>
            <a:endParaRPr lang="de-DE" sz="1200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en-US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the </a:t>
            </a:r>
            <a:r>
              <a:rPr lang="en-US" sz="12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"Start Over" </a:t>
            </a:r>
            <a:r>
              <a:rPr lang="en-US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button to </a:t>
            </a:r>
            <a:r>
              <a:rPr lang="en-US" sz="12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deselect</a:t>
            </a:r>
            <a:r>
              <a:rPr lang="en-US" sz="12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old search criteria.</a:t>
            </a:r>
            <a:endParaRPr lang="de-DE" sz="12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FA2D908-944C-7871-266E-C857A3BF76A1}"/>
              </a:ext>
            </a:extLst>
          </p:cNvPr>
          <p:cNvSpPr/>
          <p:nvPr/>
        </p:nvSpPr>
        <p:spPr>
          <a:xfrm>
            <a:off x="971600" y="3435846"/>
            <a:ext cx="648072" cy="152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703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E3E0C6-D81F-8DFC-FC96-9EA7E4AE0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5616" y="1635646"/>
            <a:ext cx="8172000" cy="1439863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Publish a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dataset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Archive a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dataset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51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6B557FE-F417-D24B-A156-5ABE763A61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9" r="21709"/>
          <a:stretch/>
        </p:blipFill>
        <p:spPr>
          <a:xfrm>
            <a:off x="4139953" y="1347614"/>
            <a:ext cx="4082440" cy="21229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797133-37F3-0673-9AEE-AF16DA5F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542531"/>
            <a:ext cx="7559675" cy="256604"/>
          </a:xfrm>
        </p:spPr>
        <p:txBody>
          <a:bodyPr rtlCol="0">
            <a:no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Publish </a:t>
            </a:r>
            <a:r>
              <a:rPr lang="de-DE" sz="1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dataset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ReSeeD and </a:t>
            </a:r>
            <a:r>
              <a:rPr lang="de-DE" sz="1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obtain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DOI. </a:t>
            </a:r>
            <a:endParaRPr lang="de-DE" sz="1400" kern="1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72" name="Fußzeilenplatzhalter 3">
            <a:extLst>
              <a:ext uri="{FF2B5EF4-FFF2-40B4-BE49-F238E27FC236}">
                <a16:creationId xmlns:a16="http://schemas.microsoft.com/office/drawing/2014/main" id="{08593357-AC90-FB73-BED0-744A2FBE54C4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32773" name="Foliennummernplatzhalter 4">
            <a:extLst>
              <a:ext uri="{FF2B5EF4-FFF2-40B4-BE49-F238E27FC236}">
                <a16:creationId xmlns:a16="http://schemas.microsoft.com/office/drawing/2014/main" id="{0234256C-D8A2-D9FA-8388-536173116317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44307A-767D-4EFE-8ACE-77B03E440D46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9A089FA-B252-DB88-C0CF-401F806A5FFB}"/>
              </a:ext>
            </a:extLst>
          </p:cNvPr>
          <p:cNvSpPr/>
          <p:nvPr/>
        </p:nvSpPr>
        <p:spPr>
          <a:xfrm>
            <a:off x="4355976" y="2596450"/>
            <a:ext cx="432048" cy="72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A208A79-140E-A798-B7DB-93B18862ED80}"/>
              </a:ext>
            </a:extLst>
          </p:cNvPr>
          <p:cNvSpPr/>
          <p:nvPr/>
        </p:nvSpPr>
        <p:spPr>
          <a:xfrm>
            <a:off x="5580112" y="2951199"/>
            <a:ext cx="432048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FF2A249-5552-8724-52E5-C0F0D27E539B}"/>
              </a:ext>
            </a:extLst>
          </p:cNvPr>
          <p:cNvSpPr/>
          <p:nvPr/>
        </p:nvSpPr>
        <p:spPr>
          <a:xfrm>
            <a:off x="4319760" y="2139702"/>
            <a:ext cx="1044327" cy="18958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B3839A44-0D24-314A-7F40-6789FCD59006}"/>
              </a:ext>
            </a:extLst>
          </p:cNvPr>
          <p:cNvSpPr txBox="1">
            <a:spLocks/>
          </p:cNvSpPr>
          <p:nvPr/>
        </p:nvSpPr>
        <p:spPr bwMode="auto">
          <a:xfrm>
            <a:off x="539922" y="274157"/>
            <a:ext cx="755967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  <a:lvl2pPr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5800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7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Publish a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dataset</a:t>
            </a:r>
            <a:endParaRPr lang="de-DE" sz="20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D896C78-1D33-1352-5C98-BB1A9DD1D84E}"/>
              </a:ext>
            </a:extLst>
          </p:cNvPr>
          <p:cNvSpPr txBox="1"/>
          <p:nvPr/>
        </p:nvSpPr>
        <p:spPr>
          <a:xfrm>
            <a:off x="323850" y="758409"/>
            <a:ext cx="3960118" cy="2033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viewing your work, open the Review and Approval panel. 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“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Deposit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actions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a comment to let the publication manager know that </a:t>
            </a:r>
            <a:r>
              <a:rPr lang="en-US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would like your work to be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published.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“SUBMIT” -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button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2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08A99-BBCD-60B5-3D7F-399A3C8C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Archive a </a:t>
            </a:r>
            <a:r>
              <a:rPr lang="de-DE" sz="1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dataset</a:t>
            </a:r>
            <a:endParaRPr lang="de-DE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26A18-75EE-768B-CE3F-EAE72FE7A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917575"/>
            <a:ext cx="2447925" cy="3367088"/>
          </a:xfrm>
        </p:spPr>
        <p:txBody>
          <a:bodyPr/>
          <a:lstStyle/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endParaRPr lang="de-DE" sz="1100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defRPr/>
            </a:pPr>
            <a:endParaRPr lang="de-DE" sz="1100" b="0" dirty="0"/>
          </a:p>
        </p:txBody>
      </p:sp>
      <p:sp>
        <p:nvSpPr>
          <p:cNvPr id="33796" name="Fußzeilenplatzhalter 3">
            <a:extLst>
              <a:ext uri="{FF2B5EF4-FFF2-40B4-BE49-F238E27FC236}">
                <a16:creationId xmlns:a16="http://schemas.microsoft.com/office/drawing/2014/main" id="{F9BB1440-A3C2-2FD1-8090-E24965A0FA24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33797" name="Foliennummernplatzhalter 4">
            <a:extLst>
              <a:ext uri="{FF2B5EF4-FFF2-40B4-BE49-F238E27FC236}">
                <a16:creationId xmlns:a16="http://schemas.microsoft.com/office/drawing/2014/main" id="{38F06F00-873F-1A00-4A2D-F2E7C4288D28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9D4370-E7EA-4C0E-BE51-934DAFFDDBA4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5C6F427-9833-7AE7-0021-F8C3D54BA7DB}"/>
              </a:ext>
            </a:extLst>
          </p:cNvPr>
          <p:cNvSpPr txBox="1"/>
          <p:nvPr/>
        </p:nvSpPr>
        <p:spPr>
          <a:xfrm>
            <a:off x="440214" y="843558"/>
            <a:ext cx="7559675" cy="279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viewing your work, open the Review and Approval panel. 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"Deposit" from the available actions.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a comment to let the publication manager know that you would like your work to be </a:t>
            </a:r>
            <a:r>
              <a:rPr lang="en-US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archived.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“SUBMIT”-button.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  <a:defRPr/>
            </a:pPr>
            <a:endParaRPr lang="de-DE" sz="12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en-US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dataset will now have the status "Pending review from publication manager". You will also see that you have received a new message (visible on the bell icon in the blue header bar at the top of the website). If you click on this icon, you will see a message informing you that your dataset has been submitted for review.</a:t>
            </a:r>
            <a:endParaRPr lang="de-DE" sz="1200" i="1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0DF275-D26F-51C9-2496-35789E707D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70C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202260" y="120452"/>
            <a:ext cx="1707654" cy="170765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37B7E60E-FB49-54AF-F685-D6B530733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" b="129"/>
          <a:stretch/>
        </p:blipFill>
        <p:spPr>
          <a:xfrm>
            <a:off x="666457" y="1851670"/>
            <a:ext cx="7811085" cy="2736304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E3E0C6-D81F-8DFC-FC96-9EA7E4AE0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95409" y="998293"/>
            <a:ext cx="6192688" cy="720080"/>
          </a:xfrm>
        </p:spPr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   Optional functions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7B26075-8ED1-09CB-9049-65BC8E6E5CD7}"/>
              </a:ext>
            </a:extLst>
          </p:cNvPr>
          <p:cNvSpPr/>
          <p:nvPr/>
        </p:nvSpPr>
        <p:spPr>
          <a:xfrm>
            <a:off x="5614334" y="2715766"/>
            <a:ext cx="648072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90936D6-9452-185D-2E47-2550C9806FE5}"/>
              </a:ext>
            </a:extLst>
          </p:cNvPr>
          <p:cNvSpPr/>
          <p:nvPr/>
        </p:nvSpPr>
        <p:spPr>
          <a:xfrm>
            <a:off x="6259911" y="2696887"/>
            <a:ext cx="648072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8D18194-125C-1CD7-2C83-D283C1E12AF4}"/>
              </a:ext>
            </a:extLst>
          </p:cNvPr>
          <p:cNvSpPr/>
          <p:nvPr/>
        </p:nvSpPr>
        <p:spPr>
          <a:xfrm>
            <a:off x="7264061" y="3615866"/>
            <a:ext cx="648072" cy="252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8005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08A99-BBCD-60B5-3D7F-399A3C8C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Optional functions</a:t>
            </a:r>
            <a:endParaRPr lang="de-DE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796" name="Fußzeilenplatzhalter 3">
            <a:extLst>
              <a:ext uri="{FF2B5EF4-FFF2-40B4-BE49-F238E27FC236}">
                <a16:creationId xmlns:a16="http://schemas.microsoft.com/office/drawing/2014/main" id="{F9BB1440-A3C2-2FD1-8090-E24965A0FA24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33797" name="Foliennummernplatzhalter 4">
            <a:extLst>
              <a:ext uri="{FF2B5EF4-FFF2-40B4-BE49-F238E27FC236}">
                <a16:creationId xmlns:a16="http://schemas.microsoft.com/office/drawing/2014/main" id="{38F06F00-873F-1A00-4A2D-F2E7C4288D28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9D4370-E7EA-4C0E-BE51-934DAFFDDBA4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5C6F427-9833-7AE7-0021-F8C3D54BA7DB}"/>
              </a:ext>
            </a:extLst>
          </p:cNvPr>
          <p:cNvSpPr txBox="1"/>
          <p:nvPr/>
        </p:nvSpPr>
        <p:spPr>
          <a:xfrm>
            <a:off x="1204449" y="3022343"/>
            <a:ext cx="7448613" cy="89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Sharing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a person in the 'Add user' section by entering their RUB email address. Then set the access rights (view/download or edit).</a:t>
            </a:r>
            <a:endParaRPr lang="de-DE" sz="12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FF821D-63EA-0456-E09A-8F7F7DBD6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900" b="44400"/>
          <a:stretch/>
        </p:blipFill>
        <p:spPr>
          <a:xfrm>
            <a:off x="722993" y="3163837"/>
            <a:ext cx="449582" cy="45210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252E27F-CA60-1CF8-DFC0-655E5495DC76}"/>
              </a:ext>
            </a:extLst>
          </p:cNvPr>
          <p:cNvSpPr txBox="1"/>
          <p:nvPr/>
        </p:nvSpPr>
        <p:spPr>
          <a:xfrm>
            <a:off x="1204450" y="2211710"/>
            <a:ext cx="6654800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Visibility</a:t>
            </a:r>
            <a:endParaRPr lang="de-DE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Visibility does not affect editing rights, but determines who can see your datasets.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D15B174-B523-0721-67FC-262E8DBFF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649" y="2294522"/>
            <a:ext cx="396319" cy="45210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FE81854-CEF5-3FB6-21CC-89CB100E3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376" y="1059582"/>
            <a:ext cx="510592" cy="45210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2B95E58-3CB2-EB84-10D5-00A29B0F9B86}"/>
              </a:ext>
            </a:extLst>
          </p:cNvPr>
          <p:cNvSpPr txBox="1"/>
          <p:nvPr/>
        </p:nvSpPr>
        <p:spPr>
          <a:xfrm>
            <a:off x="1164231" y="906996"/>
            <a:ext cx="7584233" cy="117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Relationships</a:t>
            </a:r>
            <a:endParaRPr lang="de-DE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"Relationships" tab enables the assignment of a work to either an administrative set or a collection. Administrative users can add a work to any administrative set / collection within the repository. Regular users are restricted to adding works to collections they have initiated or those for which they possess the role of a depositor/manager .</a:t>
            </a:r>
          </a:p>
        </p:txBody>
      </p:sp>
    </p:spTree>
    <p:extLst>
      <p:ext uri="{BB962C8B-B14F-4D97-AF65-F5344CB8AC3E}">
        <p14:creationId xmlns:p14="http://schemas.microsoft.com/office/powerpoint/2010/main" val="1982863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E3E0C6-D81F-8DFC-FC96-9EA7E4AE0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75856" y="1779662"/>
            <a:ext cx="3240360" cy="1260140"/>
          </a:xfrm>
        </p:spPr>
        <p:txBody>
          <a:bodyPr anchor="ctr"/>
          <a:lstStyle/>
          <a:p>
            <a:r>
              <a:rPr lang="de-DE" sz="6000" dirty="0">
                <a:latin typeface="Calibri" panose="020F0502020204030204" pitchFamily="34" charset="0"/>
                <a:cs typeface="Calibri" panose="020F0502020204030204" pitchFamily="34" charset="0"/>
              </a:rPr>
              <a:t>Contact </a:t>
            </a:r>
          </a:p>
        </p:txBody>
      </p:sp>
    </p:spTree>
    <p:extLst>
      <p:ext uri="{BB962C8B-B14F-4D97-AF65-F5344CB8AC3E}">
        <p14:creationId xmlns:p14="http://schemas.microsoft.com/office/powerpoint/2010/main" val="1302259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33B64-488B-2A1A-DC06-907AF1A3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Services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AF68C1-74BB-8369-E101-EFDC2AD3627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A1A272-9C11-A07B-7C8D-63BA732970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33EF131-88B7-4D08-99F1-477FD0F62D2F}" type="slidenum">
              <a:rPr lang="de-DE" smtClean="0"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26</a:t>
            </a:fld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Grafik 2">
            <a:extLst>
              <a:ext uri="{FF2B5EF4-FFF2-40B4-BE49-F238E27FC236}">
                <a16:creationId xmlns:a16="http://schemas.microsoft.com/office/drawing/2014/main" id="{13744A4F-0E96-9349-5845-0B095D0F0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4162"/>
            <a:ext cx="2462458" cy="2462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478C228-6847-D9EA-3F53-D1F564C0399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tretch/>
        </p:blipFill>
        <p:spPr bwMode="auto">
          <a:xfrm>
            <a:off x="5220072" y="3765630"/>
            <a:ext cx="1878840" cy="25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8DD3D39-D1E0-1188-C355-4B37707AE2C7}"/>
              </a:ext>
            </a:extLst>
          </p:cNvPr>
          <p:cNvPicPr/>
          <p:nvPr/>
        </p:nvPicPr>
        <p:blipFill>
          <a:blip r:embed="rId4"/>
          <a:stretch/>
        </p:blipFill>
        <p:spPr bwMode="auto">
          <a:xfrm>
            <a:off x="1943696" y="3762086"/>
            <a:ext cx="2365560" cy="393840"/>
          </a:xfrm>
          <a:prstGeom prst="rect">
            <a:avLst/>
          </a:prstGeom>
          <a:ln w="0">
            <a:noFill/>
          </a:ln>
        </p:spPr>
      </p:pic>
      <p:sp>
        <p:nvSpPr>
          <p:cNvPr id="10" name="CustomShape 4">
            <a:extLst>
              <a:ext uri="{FF2B5EF4-FFF2-40B4-BE49-F238E27FC236}">
                <a16:creationId xmlns:a16="http://schemas.microsoft.com/office/drawing/2014/main" id="{8AB544C3-EAF9-08CC-BCEC-F0039F85F9DF}"/>
              </a:ext>
            </a:extLst>
          </p:cNvPr>
          <p:cNvSpPr/>
          <p:nvPr/>
        </p:nvSpPr>
        <p:spPr bwMode="auto">
          <a:xfrm>
            <a:off x="4311776" y="3651870"/>
            <a:ext cx="764280" cy="465840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noAutofit/>
          </a:bodyPr>
          <a:lstStyle>
            <a:defPPr>
              <a:defRPr lang="de-DE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buNone/>
              <a:defRPr/>
            </a:pPr>
            <a:r>
              <a:rPr lang="en-US" sz="2400" b="1" strike="noStrike" cap="all" spc="-1">
                <a:solidFill>
                  <a:srgbClr val="8DAE10"/>
                </a:solidFill>
                <a:latin typeface="Arial"/>
                <a:ea typeface="DejaVu Sans"/>
              </a:rPr>
              <a:t>+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47F87F1-E0F1-A147-6098-1DBE2D84E171}"/>
              </a:ext>
            </a:extLst>
          </p:cNvPr>
          <p:cNvSpPr txBox="1"/>
          <p:nvPr/>
        </p:nvSpPr>
        <p:spPr>
          <a:xfrm>
            <a:off x="369661" y="1041623"/>
            <a:ext cx="7416800" cy="209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researchdata@ruhr-uni-bochum.de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Phone: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+49 (0)234 32-24800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Mailing list on topic of research data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u="sng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https://www.ruhr-uni-bochum.de/researchdata/contact.html</a:t>
            </a:r>
            <a:b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ReSeeD?</a:t>
            </a:r>
            <a:br>
              <a:rPr lang="de-DE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out our 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 Page 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fill in 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contact form </a:t>
            </a:r>
            <a:r>
              <a:rPr lang="de-DE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directly in ReSeeD!</a:t>
            </a:r>
            <a:endParaRPr lang="de-DE" sz="14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530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Fußzeilenplatzhalter 3">
            <a:extLst>
              <a:ext uri="{FF2B5EF4-FFF2-40B4-BE49-F238E27FC236}">
                <a16:creationId xmlns:a16="http://schemas.microsoft.com/office/drawing/2014/main" id="{784035A3-D6AB-BED6-C3BD-4A4C2DFB22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47109" name="Foliennummernplatzhalter 4">
            <a:extLst>
              <a:ext uri="{FF2B5EF4-FFF2-40B4-BE49-F238E27FC236}">
                <a16:creationId xmlns:a16="http://schemas.microsoft.com/office/drawing/2014/main" id="{B975E2AE-BAEB-F952-9CB6-E4D488D2417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2BC491-E1AB-495B-8F41-275FCA5BD38A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r>
              <a:rPr lang="de-DE" altLang="de-DE" sz="9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F1794EC-F728-A01D-8DA7-E339F2D3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Image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A627BA0-1087-6AF2-6554-50E1E4DBFB4B}"/>
              </a:ext>
            </a:extLst>
          </p:cNvPr>
          <p:cNvSpPr txBox="1"/>
          <p:nvPr/>
        </p:nvSpPr>
        <p:spPr>
          <a:xfrm>
            <a:off x="474844" y="843558"/>
            <a:ext cx="8345306" cy="372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Template: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Peach Yellow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Grid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Brainstorm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template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venicedesigns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published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Free Content License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Statistic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icon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Stockline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https://www.canva.com/icons/MAFaCyQte4A-statistic/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Illustrationen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Projekt „The Turing Way“</a:t>
            </a:r>
            <a:r>
              <a:rPr lang="en-US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created by </a:t>
            </a:r>
            <a:r>
              <a:rPr lang="en-US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Scriberia</a:t>
            </a:r>
            <a:r>
              <a:rPr lang="en-US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Turing Way community. 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Used under CC-BY 4.0 license. DOI: 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10.5281/zenodo.3332807</a:t>
            </a:r>
            <a:endParaRPr lang="en-US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Screenshots</a:t>
            </a:r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https://rdms.rd.ruhr-uni-bochum.de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Thoughtful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expression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iconsy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https://www.canva.com/icons/MAD1osR0ZWA-emoji-thoughtful-expression-isolated-icon/</a:t>
            </a:r>
            <a:endParaRPr lang="de-DE" sz="1200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folder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texler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Pixabay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https://pixabay.com/illustrations/order-folder-office-sort-by-files-2398778/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laptop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icon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sketchify</a:t>
            </a:r>
            <a:r>
              <a:rPr lang="de-DE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https://www.canva.com/icons/MAD0-1oZteA-person-using-laptop/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latop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icon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sketchify</a:t>
            </a:r>
            <a:r>
              <a:rPr lang="de-DE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https://www.canva.com/icons/MAD0-22xHH4-person-using-laptop/</a:t>
            </a:r>
            <a:endParaRPr lang="en-US" sz="1200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sz="1200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004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Fußzeilenplatzhalter 3">
            <a:extLst>
              <a:ext uri="{FF2B5EF4-FFF2-40B4-BE49-F238E27FC236}">
                <a16:creationId xmlns:a16="http://schemas.microsoft.com/office/drawing/2014/main" id="{784035A3-D6AB-BED6-C3BD-4A4C2DFB22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ReSeeD Tutorial</a:t>
            </a:r>
          </a:p>
        </p:txBody>
      </p:sp>
      <p:sp>
        <p:nvSpPr>
          <p:cNvPr id="47109" name="Foliennummernplatzhalter 4">
            <a:extLst>
              <a:ext uri="{FF2B5EF4-FFF2-40B4-BE49-F238E27FC236}">
                <a16:creationId xmlns:a16="http://schemas.microsoft.com/office/drawing/2014/main" id="{B975E2AE-BAEB-F952-9CB6-E4D488D2417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2BC491-E1AB-495B-8F41-275FCA5BD38A}" type="slidenum">
              <a:rPr lang="de-DE" altLang="de-DE" sz="9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r>
              <a:rPr lang="de-DE" altLang="de-DE" sz="9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F1794EC-F728-A01D-8DA7-E339F2D3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Image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A627BA0-1087-6AF2-6554-50E1E4DBFB4B}"/>
              </a:ext>
            </a:extLst>
          </p:cNvPr>
          <p:cNvSpPr txBox="1"/>
          <p:nvPr/>
        </p:nvSpPr>
        <p:spPr>
          <a:xfrm>
            <a:off x="474844" y="843558"/>
            <a:ext cx="8345306" cy="1756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View Files Icon: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Pillow Leaf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https://www.canva.com/icons/MAFMWSXEw_Q-view-files-icon/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 Gradient Icon: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amethyststudio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https://www.canva.com/icons/MAEqsh2QXSA-content-gradient-icon/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Folder </a:t>
            </a:r>
            <a:r>
              <a:rPr lang="de-DE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Glyph</a:t>
            </a: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Icon: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Flowicon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https://www.canva.com/icons/MAEuw_14XOM-folder-glyph-icon/</a:t>
            </a:r>
            <a:endParaRPr lang="de-DE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Download Icon: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kmgdesignid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de-DE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https://www.canva.com/icons/MAEmfIx-KKg-cloud-download-icon/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de-DE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29576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aster RUB">
  <a:themeElements>
    <a:clrScheme name="Benutzerdefiniert 2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3560"/>
      </a:hlink>
      <a:folHlink>
        <a:srgbClr val="54557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3" id="{4A0B2533-FCB8-477D-993E-0E0BF3A274D9}" vid="{D93B8792-861F-427C-B0C9-87415A53533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1592</Words>
  <Application>Microsoft Office PowerPoint</Application>
  <PresentationFormat>Bildschirmpräsentation (16:9)</PresentationFormat>
  <Paragraphs>181</Paragraphs>
  <Slides>28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PowerPoint Master RUB</vt:lpstr>
      <vt:lpstr>PowerPoint-Präsentation</vt:lpstr>
      <vt:lpstr>Contents</vt:lpstr>
      <vt:lpstr>About ReSeeD</vt:lpstr>
      <vt:lpstr>PowerPoint-Präsentation</vt:lpstr>
      <vt:lpstr>Login via ORCID or RUB LoginID </vt:lpstr>
      <vt:lpstr>User Dashboard </vt:lpstr>
      <vt:lpstr>PowerPoint-Präsentation</vt:lpstr>
      <vt:lpstr>Adding a new collection</vt:lpstr>
      <vt:lpstr>PowerPoint-Präsentation</vt:lpstr>
      <vt:lpstr>Add a new work</vt:lpstr>
      <vt:lpstr>Add a new work</vt:lpstr>
      <vt:lpstr>Hints:</vt:lpstr>
      <vt:lpstr>Viewing one of your works (datasets)</vt:lpstr>
      <vt:lpstr>Download your work</vt:lpstr>
      <vt:lpstr>PowerPoint-Präsentation</vt:lpstr>
      <vt:lpstr>Add a work to a collection</vt:lpstr>
      <vt:lpstr>PowerPoint-Präsentation</vt:lpstr>
      <vt:lpstr>Search ReSeeD for datasets </vt:lpstr>
      <vt:lpstr>Search ReSeeD for datasets</vt:lpstr>
      <vt:lpstr>PowerPoint-Präsentation</vt:lpstr>
      <vt:lpstr>Publish your dataset with ReSeeD and obtain a DOI. </vt:lpstr>
      <vt:lpstr>Archive a dataset</vt:lpstr>
      <vt:lpstr>PowerPoint-Präsentation</vt:lpstr>
      <vt:lpstr>Optional functions</vt:lpstr>
      <vt:lpstr>PowerPoint-Präsentation</vt:lpstr>
      <vt:lpstr>Services for research data</vt:lpstr>
      <vt:lpstr>Image sources</vt:lpstr>
      <vt:lpstr>Image 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RDMO</dc:title>
  <dc:creator>Yazdanfar, Oleksandra</dc:creator>
  <cp:lastModifiedBy>Yazdanfar, Oleksandra</cp:lastModifiedBy>
  <cp:revision>34</cp:revision>
  <dcterms:created xsi:type="dcterms:W3CDTF">2023-10-26T14:13:04Z</dcterms:created>
  <dcterms:modified xsi:type="dcterms:W3CDTF">2024-02-13T17:30:37Z</dcterms:modified>
</cp:coreProperties>
</file>